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6" r:id="rId1"/>
  </p:sldMasterIdLst>
  <p:sldIdLst>
    <p:sldId id="256" r:id="rId2"/>
    <p:sldId id="317" r:id="rId3"/>
    <p:sldId id="320" r:id="rId4"/>
    <p:sldId id="321" r:id="rId5"/>
    <p:sldId id="262" r:id="rId6"/>
    <p:sldId id="264" r:id="rId7"/>
    <p:sldId id="319" r:id="rId8"/>
    <p:sldId id="274" r:id="rId9"/>
    <p:sldId id="318" r:id="rId10"/>
    <p:sldId id="295" r:id="rId11"/>
    <p:sldId id="31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55AF0D-0EBE-1B4D-1B33-5BFBA74E3367}" name="Jenna Sacks" initials="" userId="S::jsacks@teamkthree.com::0c8ae81f-5849-4378-a23b-515c2165e884" providerId="AD"/>
  <p188:author id="{BE60193F-4DE0-F8A6-7099-3FAF5C0D675D}" name="John Puidokas" initials="JP" userId="S::jpuidokas@teamkthree.com::c44515ae-772f-43bb-8a2c-9e38635029b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4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43"/>
    <p:restoredTop sz="95721"/>
  </p:normalViewPr>
  <p:slideViewPr>
    <p:cSldViewPr snapToGrid="0">
      <p:cViewPr varScale="1">
        <p:scale>
          <a:sx n="93" d="100"/>
          <a:sy n="93" d="100"/>
        </p:scale>
        <p:origin x="216" y="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8/10/relationships/authors" Targe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3FA6A1-334C-409E-BA9B-5295DDC755EE}"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256A58C3-D098-40BE-B6FD-97C9D089427D}">
      <dgm:prSet/>
      <dgm:spPr/>
      <dgm:t>
        <a:bodyPr/>
        <a:lstStyle/>
        <a:p>
          <a:r>
            <a:rPr lang="en-US" dirty="0"/>
            <a:t>Employee Discounts- 10,15 or 20 % off:  Increases frequency of visits for Walmart Associates </a:t>
          </a:r>
        </a:p>
      </dgm:t>
    </dgm:pt>
    <dgm:pt modelId="{CE3FBF01-0697-42D7-9286-F5E5291AC287}" type="parTrans" cxnId="{3F622143-D25D-4995-BB4B-722F6F899909}">
      <dgm:prSet/>
      <dgm:spPr/>
      <dgm:t>
        <a:bodyPr/>
        <a:lstStyle/>
        <a:p>
          <a:endParaRPr lang="en-US"/>
        </a:p>
      </dgm:t>
    </dgm:pt>
    <dgm:pt modelId="{F4DB2F34-D5C6-4562-AF10-AF0139D4C30D}" type="sibTrans" cxnId="{3F622143-D25D-4995-BB4B-722F6F899909}">
      <dgm:prSet/>
      <dgm:spPr/>
      <dgm:t>
        <a:bodyPr/>
        <a:lstStyle/>
        <a:p>
          <a:endParaRPr lang="en-US"/>
        </a:p>
      </dgm:t>
    </dgm:pt>
    <dgm:pt modelId="{20EF0DE4-D363-4923-A5C8-541FB2071BED}">
      <dgm:prSet/>
      <dgm:spPr/>
      <dgm:t>
        <a:bodyPr/>
        <a:lstStyle/>
        <a:p>
          <a:r>
            <a:rPr lang="en-US" dirty="0"/>
            <a:t>Price Driven:  Be sure all marketing materials include price points</a:t>
          </a:r>
        </a:p>
      </dgm:t>
    </dgm:pt>
    <dgm:pt modelId="{F78796F7-5632-45DA-B7B8-DADFE5737D37}" type="parTrans" cxnId="{744F7F46-DF1A-4338-AE26-323487042F53}">
      <dgm:prSet/>
      <dgm:spPr/>
      <dgm:t>
        <a:bodyPr/>
        <a:lstStyle/>
        <a:p>
          <a:endParaRPr lang="en-US"/>
        </a:p>
      </dgm:t>
    </dgm:pt>
    <dgm:pt modelId="{F8E6B72F-8601-4348-99E9-37BC7B1DA4EC}" type="sibTrans" cxnId="{744F7F46-DF1A-4338-AE26-323487042F53}">
      <dgm:prSet/>
      <dgm:spPr/>
      <dgm:t>
        <a:bodyPr/>
        <a:lstStyle/>
        <a:p>
          <a:endParaRPr lang="en-US"/>
        </a:p>
      </dgm:t>
    </dgm:pt>
    <dgm:pt modelId="{E0E94AFB-0533-43C6-9AA3-50B60F5530D5}">
      <dgm:prSet/>
      <dgm:spPr/>
      <dgm:t>
        <a:bodyPr/>
        <a:lstStyle/>
        <a:p>
          <a:r>
            <a:rPr lang="en-US" dirty="0"/>
            <a:t>Deals and Offer’s:  Marketing materials should include Meals, Daily Specials (call to action)</a:t>
          </a:r>
        </a:p>
      </dgm:t>
    </dgm:pt>
    <dgm:pt modelId="{52D35D33-57D7-4C63-8E75-E471B72F0DFD}" type="parTrans" cxnId="{1240075F-1210-447C-95BE-E620325AAF30}">
      <dgm:prSet/>
      <dgm:spPr/>
      <dgm:t>
        <a:bodyPr/>
        <a:lstStyle/>
        <a:p>
          <a:endParaRPr lang="en-US"/>
        </a:p>
      </dgm:t>
    </dgm:pt>
    <dgm:pt modelId="{10C7996B-1641-434A-867E-DFA46031F4E7}" type="sibTrans" cxnId="{1240075F-1210-447C-95BE-E620325AAF30}">
      <dgm:prSet/>
      <dgm:spPr/>
      <dgm:t>
        <a:bodyPr/>
        <a:lstStyle/>
        <a:p>
          <a:endParaRPr lang="en-US"/>
        </a:p>
      </dgm:t>
    </dgm:pt>
    <dgm:pt modelId="{207E25C7-7432-437F-A70E-A509B4828BCA}">
      <dgm:prSet/>
      <dgm:spPr/>
      <dgm:t>
        <a:bodyPr/>
        <a:lstStyle/>
        <a:p>
          <a:r>
            <a:rPr lang="en-US" dirty="0"/>
            <a:t>Refresh Offer’s:  Offers should be refreshed every 90 /120 days at min (offers become stale)</a:t>
          </a:r>
        </a:p>
      </dgm:t>
    </dgm:pt>
    <dgm:pt modelId="{DDEC925E-981D-4350-B38B-A70097D75B28}" type="parTrans" cxnId="{87C3D916-3119-4835-9339-871B3EE22BDA}">
      <dgm:prSet/>
      <dgm:spPr/>
      <dgm:t>
        <a:bodyPr/>
        <a:lstStyle/>
        <a:p>
          <a:endParaRPr lang="en-US"/>
        </a:p>
      </dgm:t>
    </dgm:pt>
    <dgm:pt modelId="{7D957BCA-5A34-4A77-87B6-1BE99BB49D24}" type="sibTrans" cxnId="{87C3D916-3119-4835-9339-871B3EE22BDA}">
      <dgm:prSet/>
      <dgm:spPr/>
      <dgm:t>
        <a:bodyPr/>
        <a:lstStyle/>
        <a:p>
          <a:endParaRPr lang="en-US"/>
        </a:p>
      </dgm:t>
    </dgm:pt>
    <dgm:pt modelId="{5C166868-3854-42C0-AFF7-99D0ED186D68}">
      <dgm:prSet/>
      <dgm:spPr/>
      <dgm:t>
        <a:bodyPr/>
        <a:lstStyle/>
        <a:p>
          <a:r>
            <a:rPr lang="en-US" dirty="0"/>
            <a:t>Guest &amp; Operational Excellence- Cleanliness, Service, Operations &amp; Everyday Value </a:t>
          </a:r>
        </a:p>
      </dgm:t>
    </dgm:pt>
    <dgm:pt modelId="{6FDB9E93-E445-4B9D-A0F1-520D062D65FA}" type="parTrans" cxnId="{E060584C-A25D-4643-A1A9-0EBD039455BF}">
      <dgm:prSet/>
      <dgm:spPr/>
      <dgm:t>
        <a:bodyPr/>
        <a:lstStyle/>
        <a:p>
          <a:endParaRPr lang="en-US"/>
        </a:p>
      </dgm:t>
    </dgm:pt>
    <dgm:pt modelId="{FEBF28CA-579A-474E-BE5F-DFD87936C684}" type="sibTrans" cxnId="{E060584C-A25D-4643-A1A9-0EBD039455BF}">
      <dgm:prSet/>
      <dgm:spPr/>
      <dgm:t>
        <a:bodyPr/>
        <a:lstStyle/>
        <a:p>
          <a:endParaRPr lang="en-US"/>
        </a:p>
      </dgm:t>
    </dgm:pt>
    <dgm:pt modelId="{A5F70B6C-4669-C54C-9922-2EAB2F40F0B5}" type="pres">
      <dgm:prSet presAssocID="{223FA6A1-334C-409E-BA9B-5295DDC755EE}" presName="outerComposite" presStyleCnt="0">
        <dgm:presLayoutVars>
          <dgm:chMax val="5"/>
          <dgm:dir/>
          <dgm:resizeHandles val="exact"/>
        </dgm:presLayoutVars>
      </dgm:prSet>
      <dgm:spPr/>
    </dgm:pt>
    <dgm:pt modelId="{8F482378-0250-FD46-B835-6800246D72C7}" type="pres">
      <dgm:prSet presAssocID="{223FA6A1-334C-409E-BA9B-5295DDC755EE}" presName="dummyMaxCanvas" presStyleCnt="0">
        <dgm:presLayoutVars/>
      </dgm:prSet>
      <dgm:spPr/>
    </dgm:pt>
    <dgm:pt modelId="{B65F22FF-888A-BD49-AEE1-55A7F51AFD30}" type="pres">
      <dgm:prSet presAssocID="{223FA6A1-334C-409E-BA9B-5295DDC755EE}" presName="FiveNodes_1" presStyleLbl="node1" presStyleIdx="0" presStyleCnt="5">
        <dgm:presLayoutVars>
          <dgm:bulletEnabled val="1"/>
        </dgm:presLayoutVars>
      </dgm:prSet>
      <dgm:spPr/>
    </dgm:pt>
    <dgm:pt modelId="{EDC9B0D0-730A-AB4C-BEE8-FB9862504E1D}" type="pres">
      <dgm:prSet presAssocID="{223FA6A1-334C-409E-BA9B-5295DDC755EE}" presName="FiveNodes_2" presStyleLbl="node1" presStyleIdx="1" presStyleCnt="5">
        <dgm:presLayoutVars>
          <dgm:bulletEnabled val="1"/>
        </dgm:presLayoutVars>
      </dgm:prSet>
      <dgm:spPr/>
    </dgm:pt>
    <dgm:pt modelId="{3CC8FC75-5BB9-4F4E-A682-C0543E955205}" type="pres">
      <dgm:prSet presAssocID="{223FA6A1-334C-409E-BA9B-5295DDC755EE}" presName="FiveNodes_3" presStyleLbl="node1" presStyleIdx="2" presStyleCnt="5">
        <dgm:presLayoutVars>
          <dgm:bulletEnabled val="1"/>
        </dgm:presLayoutVars>
      </dgm:prSet>
      <dgm:spPr/>
    </dgm:pt>
    <dgm:pt modelId="{0BC18506-D334-4544-B0BB-B1F28EBBBD71}" type="pres">
      <dgm:prSet presAssocID="{223FA6A1-334C-409E-BA9B-5295DDC755EE}" presName="FiveNodes_4" presStyleLbl="node1" presStyleIdx="3" presStyleCnt="5">
        <dgm:presLayoutVars>
          <dgm:bulletEnabled val="1"/>
        </dgm:presLayoutVars>
      </dgm:prSet>
      <dgm:spPr/>
    </dgm:pt>
    <dgm:pt modelId="{0C609D57-1964-4A43-940F-E2ACF5CA733C}" type="pres">
      <dgm:prSet presAssocID="{223FA6A1-334C-409E-BA9B-5295DDC755EE}" presName="FiveNodes_5" presStyleLbl="node1" presStyleIdx="4" presStyleCnt="5">
        <dgm:presLayoutVars>
          <dgm:bulletEnabled val="1"/>
        </dgm:presLayoutVars>
      </dgm:prSet>
      <dgm:spPr/>
    </dgm:pt>
    <dgm:pt modelId="{0425EBFC-F810-6B40-A685-6AE3697DEBD4}" type="pres">
      <dgm:prSet presAssocID="{223FA6A1-334C-409E-BA9B-5295DDC755EE}" presName="FiveConn_1-2" presStyleLbl="fgAccFollowNode1" presStyleIdx="0" presStyleCnt="4">
        <dgm:presLayoutVars>
          <dgm:bulletEnabled val="1"/>
        </dgm:presLayoutVars>
      </dgm:prSet>
      <dgm:spPr/>
    </dgm:pt>
    <dgm:pt modelId="{BCDADDED-AA78-6C4F-9170-304994A99C11}" type="pres">
      <dgm:prSet presAssocID="{223FA6A1-334C-409E-BA9B-5295DDC755EE}" presName="FiveConn_2-3" presStyleLbl="fgAccFollowNode1" presStyleIdx="1" presStyleCnt="4">
        <dgm:presLayoutVars>
          <dgm:bulletEnabled val="1"/>
        </dgm:presLayoutVars>
      </dgm:prSet>
      <dgm:spPr/>
    </dgm:pt>
    <dgm:pt modelId="{9857978E-85EB-A344-9CCF-0F76D00F5129}" type="pres">
      <dgm:prSet presAssocID="{223FA6A1-334C-409E-BA9B-5295DDC755EE}" presName="FiveConn_3-4" presStyleLbl="fgAccFollowNode1" presStyleIdx="2" presStyleCnt="4">
        <dgm:presLayoutVars>
          <dgm:bulletEnabled val="1"/>
        </dgm:presLayoutVars>
      </dgm:prSet>
      <dgm:spPr/>
    </dgm:pt>
    <dgm:pt modelId="{49E900BD-328C-A943-816A-7B1A376E1254}" type="pres">
      <dgm:prSet presAssocID="{223FA6A1-334C-409E-BA9B-5295DDC755EE}" presName="FiveConn_4-5" presStyleLbl="fgAccFollowNode1" presStyleIdx="3" presStyleCnt="4">
        <dgm:presLayoutVars>
          <dgm:bulletEnabled val="1"/>
        </dgm:presLayoutVars>
      </dgm:prSet>
      <dgm:spPr/>
    </dgm:pt>
    <dgm:pt modelId="{0CBF58CF-564A-7F4B-B099-97F24D0E2500}" type="pres">
      <dgm:prSet presAssocID="{223FA6A1-334C-409E-BA9B-5295DDC755EE}" presName="FiveNodes_1_text" presStyleLbl="node1" presStyleIdx="4" presStyleCnt="5">
        <dgm:presLayoutVars>
          <dgm:bulletEnabled val="1"/>
        </dgm:presLayoutVars>
      </dgm:prSet>
      <dgm:spPr/>
    </dgm:pt>
    <dgm:pt modelId="{A312A603-39B8-0841-BE3F-E34FB48CB206}" type="pres">
      <dgm:prSet presAssocID="{223FA6A1-334C-409E-BA9B-5295DDC755EE}" presName="FiveNodes_2_text" presStyleLbl="node1" presStyleIdx="4" presStyleCnt="5">
        <dgm:presLayoutVars>
          <dgm:bulletEnabled val="1"/>
        </dgm:presLayoutVars>
      </dgm:prSet>
      <dgm:spPr/>
    </dgm:pt>
    <dgm:pt modelId="{7A716BB0-D239-4440-9496-E97CFC5F344D}" type="pres">
      <dgm:prSet presAssocID="{223FA6A1-334C-409E-BA9B-5295DDC755EE}" presName="FiveNodes_3_text" presStyleLbl="node1" presStyleIdx="4" presStyleCnt="5">
        <dgm:presLayoutVars>
          <dgm:bulletEnabled val="1"/>
        </dgm:presLayoutVars>
      </dgm:prSet>
      <dgm:spPr/>
    </dgm:pt>
    <dgm:pt modelId="{43C770E6-CC44-2F41-84CC-27A787AA5AC7}" type="pres">
      <dgm:prSet presAssocID="{223FA6A1-334C-409E-BA9B-5295DDC755EE}" presName="FiveNodes_4_text" presStyleLbl="node1" presStyleIdx="4" presStyleCnt="5">
        <dgm:presLayoutVars>
          <dgm:bulletEnabled val="1"/>
        </dgm:presLayoutVars>
      </dgm:prSet>
      <dgm:spPr/>
    </dgm:pt>
    <dgm:pt modelId="{FCC8C194-7707-A148-9F6D-E4E406400030}" type="pres">
      <dgm:prSet presAssocID="{223FA6A1-334C-409E-BA9B-5295DDC755EE}" presName="FiveNodes_5_text" presStyleLbl="node1" presStyleIdx="4" presStyleCnt="5">
        <dgm:presLayoutVars>
          <dgm:bulletEnabled val="1"/>
        </dgm:presLayoutVars>
      </dgm:prSet>
      <dgm:spPr/>
    </dgm:pt>
  </dgm:ptLst>
  <dgm:cxnLst>
    <dgm:cxn modelId="{873AA107-C701-C24E-8D14-75D1E23DBCFC}" type="presOf" srcId="{5C166868-3854-42C0-AFF7-99D0ED186D68}" destId="{FCC8C194-7707-A148-9F6D-E4E406400030}" srcOrd="1" destOrd="0" presId="urn:microsoft.com/office/officeart/2005/8/layout/vProcess5"/>
    <dgm:cxn modelId="{2369EB0B-DFCD-134F-B4A0-401E2F9ACA35}" type="presOf" srcId="{20EF0DE4-D363-4923-A5C8-541FB2071BED}" destId="{EDC9B0D0-730A-AB4C-BEE8-FB9862504E1D}" srcOrd="0" destOrd="0" presId="urn:microsoft.com/office/officeart/2005/8/layout/vProcess5"/>
    <dgm:cxn modelId="{87C3D916-3119-4835-9339-871B3EE22BDA}" srcId="{223FA6A1-334C-409E-BA9B-5295DDC755EE}" destId="{207E25C7-7432-437F-A70E-A509B4828BCA}" srcOrd="3" destOrd="0" parTransId="{DDEC925E-981D-4350-B38B-A70097D75B28}" sibTransId="{7D957BCA-5A34-4A77-87B6-1BE99BB49D24}"/>
    <dgm:cxn modelId="{3F622143-D25D-4995-BB4B-722F6F899909}" srcId="{223FA6A1-334C-409E-BA9B-5295DDC755EE}" destId="{256A58C3-D098-40BE-B6FD-97C9D089427D}" srcOrd="0" destOrd="0" parTransId="{CE3FBF01-0697-42D7-9286-F5E5291AC287}" sibTransId="{F4DB2F34-D5C6-4562-AF10-AF0139D4C30D}"/>
    <dgm:cxn modelId="{744F7F46-DF1A-4338-AE26-323487042F53}" srcId="{223FA6A1-334C-409E-BA9B-5295DDC755EE}" destId="{20EF0DE4-D363-4923-A5C8-541FB2071BED}" srcOrd="1" destOrd="0" parTransId="{F78796F7-5632-45DA-B7B8-DADFE5737D37}" sibTransId="{F8E6B72F-8601-4348-99E9-37BC7B1DA4EC}"/>
    <dgm:cxn modelId="{17D39448-68F8-7F4D-A5A8-8C9118A64F20}" type="presOf" srcId="{20EF0DE4-D363-4923-A5C8-541FB2071BED}" destId="{A312A603-39B8-0841-BE3F-E34FB48CB206}" srcOrd="1" destOrd="0" presId="urn:microsoft.com/office/officeart/2005/8/layout/vProcess5"/>
    <dgm:cxn modelId="{26D16949-8D53-E541-8433-D60856AEBF3A}" type="presOf" srcId="{E0E94AFB-0533-43C6-9AA3-50B60F5530D5}" destId="{3CC8FC75-5BB9-4F4E-A682-C0543E955205}" srcOrd="0" destOrd="0" presId="urn:microsoft.com/office/officeart/2005/8/layout/vProcess5"/>
    <dgm:cxn modelId="{E060584C-A25D-4643-A1A9-0EBD039455BF}" srcId="{223FA6A1-334C-409E-BA9B-5295DDC755EE}" destId="{5C166868-3854-42C0-AFF7-99D0ED186D68}" srcOrd="4" destOrd="0" parTransId="{6FDB9E93-E445-4B9D-A0F1-520D062D65FA}" sibTransId="{FEBF28CA-579A-474E-BE5F-DFD87936C684}"/>
    <dgm:cxn modelId="{ED3DFC58-770B-C04F-BA5A-ADB5AE47A05A}" type="presOf" srcId="{207E25C7-7432-437F-A70E-A509B4828BCA}" destId="{43C770E6-CC44-2F41-84CC-27A787AA5AC7}" srcOrd="1" destOrd="0" presId="urn:microsoft.com/office/officeart/2005/8/layout/vProcess5"/>
    <dgm:cxn modelId="{C424085B-90D9-7748-A699-AA4AEE16C25C}" type="presOf" srcId="{256A58C3-D098-40BE-B6FD-97C9D089427D}" destId="{0CBF58CF-564A-7F4B-B099-97F24D0E2500}" srcOrd="1" destOrd="0" presId="urn:microsoft.com/office/officeart/2005/8/layout/vProcess5"/>
    <dgm:cxn modelId="{1240075F-1210-447C-95BE-E620325AAF30}" srcId="{223FA6A1-334C-409E-BA9B-5295DDC755EE}" destId="{E0E94AFB-0533-43C6-9AA3-50B60F5530D5}" srcOrd="2" destOrd="0" parTransId="{52D35D33-57D7-4C63-8E75-E471B72F0DFD}" sibTransId="{10C7996B-1641-434A-867E-DFA46031F4E7}"/>
    <dgm:cxn modelId="{DC930878-509B-7C48-95B3-77FE7C9D4942}" type="presOf" srcId="{7D957BCA-5A34-4A77-87B6-1BE99BB49D24}" destId="{49E900BD-328C-A943-816A-7B1A376E1254}" srcOrd="0" destOrd="0" presId="urn:microsoft.com/office/officeart/2005/8/layout/vProcess5"/>
    <dgm:cxn modelId="{BCC0AF92-58EB-A149-860F-C43ACBC5AC32}" type="presOf" srcId="{5C166868-3854-42C0-AFF7-99D0ED186D68}" destId="{0C609D57-1964-4A43-940F-E2ACF5CA733C}" srcOrd="0" destOrd="0" presId="urn:microsoft.com/office/officeart/2005/8/layout/vProcess5"/>
    <dgm:cxn modelId="{60DBB49E-278D-AB4F-B09E-95577A6CE340}" type="presOf" srcId="{F8E6B72F-8601-4348-99E9-37BC7B1DA4EC}" destId="{BCDADDED-AA78-6C4F-9170-304994A99C11}" srcOrd="0" destOrd="0" presId="urn:microsoft.com/office/officeart/2005/8/layout/vProcess5"/>
    <dgm:cxn modelId="{263D96A8-4D3A-BB48-849C-82B1512617CC}" type="presOf" srcId="{10C7996B-1641-434A-867E-DFA46031F4E7}" destId="{9857978E-85EB-A344-9CCF-0F76D00F5129}" srcOrd="0" destOrd="0" presId="urn:microsoft.com/office/officeart/2005/8/layout/vProcess5"/>
    <dgm:cxn modelId="{415771B8-C6C9-D84C-B866-77BED7E6C1BA}" type="presOf" srcId="{207E25C7-7432-437F-A70E-A509B4828BCA}" destId="{0BC18506-D334-4544-B0BB-B1F28EBBBD71}" srcOrd="0" destOrd="0" presId="urn:microsoft.com/office/officeart/2005/8/layout/vProcess5"/>
    <dgm:cxn modelId="{ED7F31BE-D710-0142-B8B2-4958E1DC1FAD}" type="presOf" srcId="{E0E94AFB-0533-43C6-9AA3-50B60F5530D5}" destId="{7A716BB0-D239-4440-9496-E97CFC5F344D}" srcOrd="1" destOrd="0" presId="urn:microsoft.com/office/officeart/2005/8/layout/vProcess5"/>
    <dgm:cxn modelId="{1A3477C0-E309-0C47-84C7-E72CC770F174}" type="presOf" srcId="{F4DB2F34-D5C6-4562-AF10-AF0139D4C30D}" destId="{0425EBFC-F810-6B40-A685-6AE3697DEBD4}" srcOrd="0" destOrd="0" presId="urn:microsoft.com/office/officeart/2005/8/layout/vProcess5"/>
    <dgm:cxn modelId="{7E9D73D7-BCA9-2E4D-9C91-A96E7B577BF9}" type="presOf" srcId="{223FA6A1-334C-409E-BA9B-5295DDC755EE}" destId="{A5F70B6C-4669-C54C-9922-2EAB2F40F0B5}" srcOrd="0" destOrd="0" presId="urn:microsoft.com/office/officeart/2005/8/layout/vProcess5"/>
    <dgm:cxn modelId="{DDD6F7E4-C558-FD49-A461-38FA76E3E06D}" type="presOf" srcId="{256A58C3-D098-40BE-B6FD-97C9D089427D}" destId="{B65F22FF-888A-BD49-AEE1-55A7F51AFD30}" srcOrd="0" destOrd="0" presId="urn:microsoft.com/office/officeart/2005/8/layout/vProcess5"/>
    <dgm:cxn modelId="{73E364B2-C7C2-7E49-8EE3-BF88FA786E54}" type="presParOf" srcId="{A5F70B6C-4669-C54C-9922-2EAB2F40F0B5}" destId="{8F482378-0250-FD46-B835-6800246D72C7}" srcOrd="0" destOrd="0" presId="urn:microsoft.com/office/officeart/2005/8/layout/vProcess5"/>
    <dgm:cxn modelId="{1689A8A4-7BCA-B342-9E19-07D516B95F88}" type="presParOf" srcId="{A5F70B6C-4669-C54C-9922-2EAB2F40F0B5}" destId="{B65F22FF-888A-BD49-AEE1-55A7F51AFD30}" srcOrd="1" destOrd="0" presId="urn:microsoft.com/office/officeart/2005/8/layout/vProcess5"/>
    <dgm:cxn modelId="{66C3A7AE-572E-EB48-8C3B-6724747F1E59}" type="presParOf" srcId="{A5F70B6C-4669-C54C-9922-2EAB2F40F0B5}" destId="{EDC9B0D0-730A-AB4C-BEE8-FB9862504E1D}" srcOrd="2" destOrd="0" presId="urn:microsoft.com/office/officeart/2005/8/layout/vProcess5"/>
    <dgm:cxn modelId="{D5332F08-723E-DB46-96A2-C05E7A992A28}" type="presParOf" srcId="{A5F70B6C-4669-C54C-9922-2EAB2F40F0B5}" destId="{3CC8FC75-5BB9-4F4E-A682-C0543E955205}" srcOrd="3" destOrd="0" presId="urn:microsoft.com/office/officeart/2005/8/layout/vProcess5"/>
    <dgm:cxn modelId="{7960B98A-8350-E34E-AA6F-FA2BD992ADE6}" type="presParOf" srcId="{A5F70B6C-4669-C54C-9922-2EAB2F40F0B5}" destId="{0BC18506-D334-4544-B0BB-B1F28EBBBD71}" srcOrd="4" destOrd="0" presId="urn:microsoft.com/office/officeart/2005/8/layout/vProcess5"/>
    <dgm:cxn modelId="{2DC605EA-94A7-CA43-95A8-F617C81C6942}" type="presParOf" srcId="{A5F70B6C-4669-C54C-9922-2EAB2F40F0B5}" destId="{0C609D57-1964-4A43-940F-E2ACF5CA733C}" srcOrd="5" destOrd="0" presId="urn:microsoft.com/office/officeart/2005/8/layout/vProcess5"/>
    <dgm:cxn modelId="{4D31B138-BF5F-804E-878A-BCCE50DDC295}" type="presParOf" srcId="{A5F70B6C-4669-C54C-9922-2EAB2F40F0B5}" destId="{0425EBFC-F810-6B40-A685-6AE3697DEBD4}" srcOrd="6" destOrd="0" presId="urn:microsoft.com/office/officeart/2005/8/layout/vProcess5"/>
    <dgm:cxn modelId="{D4CB55BA-F89D-E24A-9F77-D6E59243C05D}" type="presParOf" srcId="{A5F70B6C-4669-C54C-9922-2EAB2F40F0B5}" destId="{BCDADDED-AA78-6C4F-9170-304994A99C11}" srcOrd="7" destOrd="0" presId="urn:microsoft.com/office/officeart/2005/8/layout/vProcess5"/>
    <dgm:cxn modelId="{24B047C6-BA42-9341-B772-56D8C2448EBD}" type="presParOf" srcId="{A5F70B6C-4669-C54C-9922-2EAB2F40F0B5}" destId="{9857978E-85EB-A344-9CCF-0F76D00F5129}" srcOrd="8" destOrd="0" presId="urn:microsoft.com/office/officeart/2005/8/layout/vProcess5"/>
    <dgm:cxn modelId="{5E438B8D-1576-8F4C-ABF1-DCAE1D30ACF2}" type="presParOf" srcId="{A5F70B6C-4669-C54C-9922-2EAB2F40F0B5}" destId="{49E900BD-328C-A943-816A-7B1A376E1254}" srcOrd="9" destOrd="0" presId="urn:microsoft.com/office/officeart/2005/8/layout/vProcess5"/>
    <dgm:cxn modelId="{E9A676D7-C165-2C4A-9804-3E1B1428776F}" type="presParOf" srcId="{A5F70B6C-4669-C54C-9922-2EAB2F40F0B5}" destId="{0CBF58CF-564A-7F4B-B099-97F24D0E2500}" srcOrd="10" destOrd="0" presId="urn:microsoft.com/office/officeart/2005/8/layout/vProcess5"/>
    <dgm:cxn modelId="{D8DDC816-A353-4A4D-A044-AF5BA873AD81}" type="presParOf" srcId="{A5F70B6C-4669-C54C-9922-2EAB2F40F0B5}" destId="{A312A603-39B8-0841-BE3F-E34FB48CB206}" srcOrd="11" destOrd="0" presId="urn:microsoft.com/office/officeart/2005/8/layout/vProcess5"/>
    <dgm:cxn modelId="{419DD1F3-AC6B-5C40-A64B-8515BD8C9591}" type="presParOf" srcId="{A5F70B6C-4669-C54C-9922-2EAB2F40F0B5}" destId="{7A716BB0-D239-4440-9496-E97CFC5F344D}" srcOrd="12" destOrd="0" presId="urn:microsoft.com/office/officeart/2005/8/layout/vProcess5"/>
    <dgm:cxn modelId="{60997E79-280E-E14A-BBB4-217D109503B1}" type="presParOf" srcId="{A5F70B6C-4669-C54C-9922-2EAB2F40F0B5}" destId="{43C770E6-CC44-2F41-84CC-27A787AA5AC7}" srcOrd="13" destOrd="0" presId="urn:microsoft.com/office/officeart/2005/8/layout/vProcess5"/>
    <dgm:cxn modelId="{2D404002-C4BF-CC43-87F1-B1BBBB9CBDD4}" type="presParOf" srcId="{A5F70B6C-4669-C54C-9922-2EAB2F40F0B5}" destId="{FCC8C194-7707-A148-9F6D-E4E406400030}" srcOrd="14"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5F22FF-888A-BD49-AEE1-55A7F51AFD30}">
      <dsp:nvSpPr>
        <dsp:cNvPr id="0" name=""/>
        <dsp:cNvSpPr/>
      </dsp:nvSpPr>
      <dsp:spPr>
        <a:xfrm>
          <a:off x="0" y="0"/>
          <a:ext cx="3651310" cy="66880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Employee Discounts- 10,15 or 20 % off:  Increases frequency of visits for Walmart Associates </a:t>
          </a:r>
        </a:p>
      </dsp:txBody>
      <dsp:txXfrm>
        <a:off x="19589" y="19589"/>
        <a:ext cx="2851363" cy="629630"/>
      </dsp:txXfrm>
    </dsp:sp>
    <dsp:sp modelId="{EDC9B0D0-730A-AB4C-BEE8-FB9862504E1D}">
      <dsp:nvSpPr>
        <dsp:cNvPr id="0" name=""/>
        <dsp:cNvSpPr/>
      </dsp:nvSpPr>
      <dsp:spPr>
        <a:xfrm>
          <a:off x="272662" y="761698"/>
          <a:ext cx="3651310" cy="668808"/>
        </a:xfrm>
        <a:prstGeom prst="roundRect">
          <a:avLst>
            <a:gd name="adj" fmla="val 10000"/>
          </a:avLst>
        </a:prstGeom>
        <a:solidFill>
          <a:schemeClr val="accent5">
            <a:hueOff val="-5330781"/>
            <a:satOff val="3030"/>
            <a:lumOff val="-25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Price Driven:  Be sure all marketing materials include price points</a:t>
          </a:r>
        </a:p>
      </dsp:txBody>
      <dsp:txXfrm>
        <a:off x="292251" y="781287"/>
        <a:ext cx="2904744" cy="629630"/>
      </dsp:txXfrm>
    </dsp:sp>
    <dsp:sp modelId="{3CC8FC75-5BB9-4F4E-A682-C0543E955205}">
      <dsp:nvSpPr>
        <dsp:cNvPr id="0" name=""/>
        <dsp:cNvSpPr/>
      </dsp:nvSpPr>
      <dsp:spPr>
        <a:xfrm>
          <a:off x="545325" y="1523397"/>
          <a:ext cx="3651310" cy="668808"/>
        </a:xfrm>
        <a:prstGeom prst="roundRect">
          <a:avLst>
            <a:gd name="adj" fmla="val 10000"/>
          </a:avLst>
        </a:prstGeom>
        <a:solidFill>
          <a:schemeClr val="accent5">
            <a:hueOff val="-10661562"/>
            <a:satOff val="6060"/>
            <a:lumOff val="-5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Deals and Offer’s:  Marketing materials should include Meals, Daily Specials (call to action)</a:t>
          </a:r>
        </a:p>
      </dsp:txBody>
      <dsp:txXfrm>
        <a:off x="564914" y="1542986"/>
        <a:ext cx="2904744" cy="629630"/>
      </dsp:txXfrm>
    </dsp:sp>
    <dsp:sp modelId="{0BC18506-D334-4544-B0BB-B1F28EBBBD71}">
      <dsp:nvSpPr>
        <dsp:cNvPr id="0" name=""/>
        <dsp:cNvSpPr/>
      </dsp:nvSpPr>
      <dsp:spPr>
        <a:xfrm>
          <a:off x="817988" y="2285095"/>
          <a:ext cx="3651310" cy="668808"/>
        </a:xfrm>
        <a:prstGeom prst="roundRect">
          <a:avLst>
            <a:gd name="adj" fmla="val 10000"/>
          </a:avLst>
        </a:prstGeom>
        <a:solidFill>
          <a:schemeClr val="accent5">
            <a:hueOff val="-15992344"/>
            <a:satOff val="9089"/>
            <a:lumOff val="-75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Refresh Offer’s:  Offers should be refreshed every 90 /120 days at min (offers become stale)</a:t>
          </a:r>
        </a:p>
      </dsp:txBody>
      <dsp:txXfrm>
        <a:off x="837577" y="2304684"/>
        <a:ext cx="2904744" cy="629630"/>
      </dsp:txXfrm>
    </dsp:sp>
    <dsp:sp modelId="{0C609D57-1964-4A43-940F-E2ACF5CA733C}">
      <dsp:nvSpPr>
        <dsp:cNvPr id="0" name=""/>
        <dsp:cNvSpPr/>
      </dsp:nvSpPr>
      <dsp:spPr>
        <a:xfrm>
          <a:off x="1090651" y="3046794"/>
          <a:ext cx="3651310" cy="668808"/>
        </a:xfrm>
        <a:prstGeom prst="roundRect">
          <a:avLst>
            <a:gd name="adj" fmla="val 10000"/>
          </a:avLst>
        </a:prstGeom>
        <a:solidFill>
          <a:schemeClr val="accent5">
            <a:hueOff val="-21323124"/>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Guest &amp; Operational Excellence- Cleanliness, Service, Operations &amp; Everyday Value </a:t>
          </a:r>
        </a:p>
      </dsp:txBody>
      <dsp:txXfrm>
        <a:off x="1110240" y="3066383"/>
        <a:ext cx="2904744" cy="629630"/>
      </dsp:txXfrm>
    </dsp:sp>
    <dsp:sp modelId="{0425EBFC-F810-6B40-A685-6AE3697DEBD4}">
      <dsp:nvSpPr>
        <dsp:cNvPr id="0" name=""/>
        <dsp:cNvSpPr/>
      </dsp:nvSpPr>
      <dsp:spPr>
        <a:xfrm>
          <a:off x="3216585" y="488601"/>
          <a:ext cx="434725" cy="434725"/>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314398" y="488601"/>
        <a:ext cx="239099" cy="327131"/>
      </dsp:txXfrm>
    </dsp:sp>
    <dsp:sp modelId="{BCDADDED-AA78-6C4F-9170-304994A99C11}">
      <dsp:nvSpPr>
        <dsp:cNvPr id="0" name=""/>
        <dsp:cNvSpPr/>
      </dsp:nvSpPr>
      <dsp:spPr>
        <a:xfrm>
          <a:off x="3489248" y="1250300"/>
          <a:ext cx="434725" cy="434725"/>
        </a:xfrm>
        <a:prstGeom prst="downArrow">
          <a:avLst>
            <a:gd name="adj1" fmla="val 55000"/>
            <a:gd name="adj2" fmla="val 45000"/>
          </a:avLst>
        </a:prstGeom>
        <a:solidFill>
          <a:schemeClr val="accent5">
            <a:tint val="40000"/>
            <a:alpha val="90000"/>
            <a:hueOff val="-7112271"/>
            <a:satOff val="1537"/>
            <a:lumOff val="-625"/>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587061" y="1250300"/>
        <a:ext cx="239099" cy="327131"/>
      </dsp:txXfrm>
    </dsp:sp>
    <dsp:sp modelId="{9857978E-85EB-A344-9CCF-0F76D00F5129}">
      <dsp:nvSpPr>
        <dsp:cNvPr id="0" name=""/>
        <dsp:cNvSpPr/>
      </dsp:nvSpPr>
      <dsp:spPr>
        <a:xfrm>
          <a:off x="3761910" y="2000852"/>
          <a:ext cx="434725" cy="434725"/>
        </a:xfrm>
        <a:prstGeom prst="downArrow">
          <a:avLst>
            <a:gd name="adj1" fmla="val 55000"/>
            <a:gd name="adj2" fmla="val 45000"/>
          </a:avLst>
        </a:prstGeom>
        <a:solidFill>
          <a:schemeClr val="accent5">
            <a:tint val="40000"/>
            <a:alpha val="90000"/>
            <a:hueOff val="-14224541"/>
            <a:satOff val="3075"/>
            <a:lumOff val="-1249"/>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859723" y="2000852"/>
        <a:ext cx="239099" cy="327131"/>
      </dsp:txXfrm>
    </dsp:sp>
    <dsp:sp modelId="{49E900BD-328C-A943-816A-7B1A376E1254}">
      <dsp:nvSpPr>
        <dsp:cNvPr id="0" name=""/>
        <dsp:cNvSpPr/>
      </dsp:nvSpPr>
      <dsp:spPr>
        <a:xfrm>
          <a:off x="4034573" y="2769982"/>
          <a:ext cx="434725" cy="434725"/>
        </a:xfrm>
        <a:prstGeom prst="downArrow">
          <a:avLst>
            <a:gd name="adj1" fmla="val 55000"/>
            <a:gd name="adj2" fmla="val 45000"/>
          </a:avLst>
        </a:prstGeom>
        <a:solidFill>
          <a:schemeClr val="accent5">
            <a:tint val="40000"/>
            <a:alpha val="90000"/>
            <a:hueOff val="-21336812"/>
            <a:satOff val="4612"/>
            <a:lumOff val="-1874"/>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132386" y="2769982"/>
        <a:ext cx="239099" cy="32713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4C6359-9BB8-4148-8114-537E698DA205}" type="datetime1">
              <a:rPr lang="en-US" smtClean="0"/>
              <a:t>10/26/23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E1076ED0-0DB3-4879-AAE5-5C20D22C1DF4}" type="slidenum">
              <a:rPr lang="en-US" smtClean="0"/>
              <a:t>‹#›</a:t>
            </a:fld>
            <a:endParaRPr lang="en-US"/>
          </a:p>
        </p:txBody>
      </p:sp>
    </p:spTree>
    <p:extLst>
      <p:ext uri="{BB962C8B-B14F-4D97-AF65-F5344CB8AC3E}">
        <p14:creationId xmlns:p14="http://schemas.microsoft.com/office/powerpoint/2010/main" val="4080392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649BD0-10DB-43E7-8F22-40B3D51B8FC3}" type="datetime1">
              <a:rPr lang="en-US" smtClean="0"/>
              <a:t>10/26/23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4139836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16C79C-F566-427A-93F6-434A4E613134}" type="datetime1">
              <a:rPr lang="en-US" smtClean="0"/>
              <a:t>10/26/23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299306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76191F-481E-48E9-BB9A-369A67A7362D}" type="datetime1">
              <a:rPr lang="en-US" smtClean="0"/>
              <a:t>10/26/23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415672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6C5677DE-DD04-48CC-9C18-7BE9FF2DEB6B}" type="datetime1">
              <a:rPr lang="en-US" smtClean="0"/>
              <a:t>10/26/23</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E1076ED0-0DB3-4879-AAE5-5C20D22C1DF4}" type="slidenum">
              <a:rPr lang="en-US" smtClean="0"/>
              <a:t>‹#›</a:t>
            </a:fld>
            <a:endParaRPr lang="en-US"/>
          </a:p>
        </p:txBody>
      </p:sp>
    </p:spTree>
    <p:extLst>
      <p:ext uri="{BB962C8B-B14F-4D97-AF65-F5344CB8AC3E}">
        <p14:creationId xmlns:p14="http://schemas.microsoft.com/office/powerpoint/2010/main" val="1085362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3255ED-7101-4D18-A8AE-3B5E4CB87EA5}" type="datetime1">
              <a:rPr lang="en-US" smtClean="0"/>
              <a:t>10/26/23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627472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52F23D-51F6-4C94-8CD5-B9ABBF67EE23}" type="datetime1">
              <a:rPr lang="en-US" smtClean="0"/>
              <a:t>10/26/23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076ED0-0DB3-4879-AAE5-5C20D22C1DF4}"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65186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51A702F-6367-4FD1-89A8-3744BE6BA9A2}" type="datetime1">
              <a:rPr lang="en-US" smtClean="0"/>
              <a:t>10/26/23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076ED0-0DB3-4879-AAE5-5C20D22C1DF4}"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5938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E99BD-4B4F-4460-B452-0E8146ACCF8F}" type="datetime1">
              <a:rPr lang="en-US" smtClean="0"/>
              <a:t>10/26/23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3736277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6FD34C-1867-42A9-AC54-D15ADD8A65E7}" type="datetime1">
              <a:rPr lang="en-US" smtClean="0"/>
              <a:t>10/26/23</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659345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6133E9-A654-4C17-8C3C-DDCAC83D6EBF}" type="datetime1">
              <a:rPr lang="en-US" smtClean="0"/>
              <a:t>10/26/23</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4013748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769D389-4C4C-4FD7-9E6B-9F44477F0EB8}" type="datetime1">
              <a:rPr lang="en-US" smtClean="0"/>
              <a:t>10/26/23</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E1076ED0-0DB3-4879-AAE5-5C20D22C1DF4}" type="slidenum">
              <a:rPr lang="en-US" smtClean="0"/>
              <a:t>‹#›</a:t>
            </a:fld>
            <a:endParaRPr lang="en-US"/>
          </a:p>
        </p:txBody>
      </p:sp>
    </p:spTree>
    <p:extLst>
      <p:ext uri="{BB962C8B-B14F-4D97-AF65-F5344CB8AC3E}">
        <p14:creationId xmlns:p14="http://schemas.microsoft.com/office/powerpoint/2010/main" val="416689440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file:////Users/johnp/Library/Group%20Containers/UBF8T346G9.ms/WebArchiveCopyPasteTempFiles/com.microsoft.Word/s-l1600.png" TargetMode="External"/><Relationship Id="rId3" Type="http://schemas.microsoft.com/office/2007/relationships/hdphoto" Target="../media/hdphoto1.wdp"/><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3.png"/><Relationship Id="rId5" Type="http://schemas.microsoft.com/office/2007/relationships/hdphoto" Target="../media/hdphoto2.wdp"/><Relationship Id="rId10" Type="http://schemas.openxmlformats.org/officeDocument/2006/relationships/image" Target="../media/image32.png"/><Relationship Id="rId4" Type="http://schemas.openxmlformats.org/officeDocument/2006/relationships/image" Target="../media/image4.png"/><Relationship Id="rId9" Type="http://schemas.openxmlformats.org/officeDocument/2006/relationships/image" Target="../media/image7.jp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png"/><Relationship Id="rId7" Type="http://schemas.openxmlformats.org/officeDocument/2006/relationships/diagramData" Target="../diagrams/data1.xml"/><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image" Target="../media/image7.jpg"/><Relationship Id="rId11" Type="http://schemas.microsoft.com/office/2007/relationships/diagramDrawing" Target="../diagrams/drawing1.xml"/><Relationship Id="rId5" Type="http://schemas.openxmlformats.org/officeDocument/2006/relationships/image" Target="../media/image35.png"/><Relationship Id="rId10" Type="http://schemas.openxmlformats.org/officeDocument/2006/relationships/diagramColors" Target="../diagrams/colors1.xml"/><Relationship Id="rId4" Type="http://schemas.microsoft.com/office/2007/relationships/hdphoto" Target="../media/hdphoto1.wdp"/><Relationship Id="rId9"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microsoft.com/office/2007/relationships/hdphoto" Target="../media/hdphoto2.wdp"/><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www.miamigrill.twintowersmarketing.com/" TargetMode="External"/><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2.wdp"/><Relationship Id="rId10" Type="http://schemas.openxmlformats.org/officeDocument/2006/relationships/image" Target="../media/image7.jpg"/><Relationship Id="rId4" Type="http://schemas.openxmlformats.org/officeDocument/2006/relationships/image" Target="../media/image4.png"/><Relationship Id="rId9" Type="http://schemas.openxmlformats.org/officeDocument/2006/relationships/hyperlink" Target="http://www.miamigrill.twintowersmarketing.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jpg"/><Relationship Id="rId7" Type="http://schemas.openxmlformats.org/officeDocument/2006/relationships/image" Target="../media/image13.png"/><Relationship Id="rId2" Type="http://schemas.openxmlformats.org/officeDocument/2006/relationships/hyperlink" Target="https://miami/" TargetMode="Externa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hyperlink" Target="https://kkc.twintowersmarketing.com/product/opening-print-package/#tab-description" TargetMode="External"/><Relationship Id="rId2" Type="http://schemas.openxmlformats.org/officeDocument/2006/relationships/image" Target="../media/image7.jpg"/><Relationship Id="rId1" Type="http://schemas.openxmlformats.org/officeDocument/2006/relationships/slideLayout" Target="../slideLayouts/slideLayout8.xml"/><Relationship Id="rId6" Type="http://schemas.openxmlformats.org/officeDocument/2006/relationships/hyperlink" Target="https://kkc.twintowersmarketing.com/product-category/kkc-opening-packages/" TargetMode="External"/><Relationship Id="rId11" Type="http://schemas.openxmlformats.org/officeDocument/2006/relationships/image" Target="../media/image19.png"/><Relationship Id="rId5" Type="http://schemas.openxmlformats.org/officeDocument/2006/relationships/hyperlink" Target="https://kkc.twintowersmarketing.com/" TargetMode="External"/><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B97473C-609B-4B4F-9F47-DAC2C7E95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7" name="Title 1">
            <a:extLst>
              <a:ext uri="{FF2B5EF4-FFF2-40B4-BE49-F238E27FC236}">
                <a16:creationId xmlns:a16="http://schemas.microsoft.com/office/drawing/2014/main" id="{0087A1CD-8E89-30A2-5E07-B1958B89F140}"/>
              </a:ext>
            </a:extLst>
          </p:cNvPr>
          <p:cNvSpPr txBox="1">
            <a:spLocks/>
          </p:cNvSpPr>
          <p:nvPr/>
        </p:nvSpPr>
        <p:spPr>
          <a:xfrm>
            <a:off x="4061032" y="4984062"/>
            <a:ext cx="6199244" cy="1231929"/>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9600" kern="1200" cap="all" baseline="0">
                <a:blipFill dpi="0" rotWithShape="1">
                  <a:blip r:embed="rId3"/>
                  <a:srcRect/>
                  <a:tile tx="6350" ty="-127000" sx="65000" sy="64000" flip="none" algn="tl"/>
                </a:blipFill>
                <a:latin typeface="+mj-lt"/>
                <a:ea typeface="+mj-ea"/>
                <a:cs typeface="+mj-cs"/>
              </a:defRPr>
            </a:lvl1pPr>
          </a:lstStyle>
          <a:p>
            <a:pPr>
              <a:spcAft>
                <a:spcPts val="600"/>
              </a:spcAft>
            </a:pPr>
            <a:r>
              <a:rPr lang="en-US" sz="7500" kern="1200" cap="all" baseline="0" dirty="0">
                <a:solidFill>
                  <a:schemeClr val="tx1"/>
                </a:solidFill>
                <a:latin typeface="+mj-lt"/>
                <a:ea typeface="+mj-ea"/>
                <a:cs typeface="+mj-cs"/>
              </a:rPr>
              <a:t>Marketing guide</a:t>
            </a:r>
          </a:p>
        </p:txBody>
      </p:sp>
      <p:sp>
        <p:nvSpPr>
          <p:cNvPr id="1033" name="Freeform: Shape 1032">
            <a:extLst>
              <a:ext uri="{FF2B5EF4-FFF2-40B4-BE49-F238E27FC236}">
                <a16:creationId xmlns:a16="http://schemas.microsoft.com/office/drawing/2014/main" id="{477E8FFE-728F-4F2D-B22F-AFF3FAA7F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9"/>
            <a:ext cx="4105727" cy="6223014"/>
          </a:xfrm>
          <a:custGeom>
            <a:avLst/>
            <a:gdLst>
              <a:gd name="connsiteX0" fmla="*/ 994219 w 4105727"/>
              <a:gd name="connsiteY0" fmla="*/ 350045 h 6223014"/>
              <a:gd name="connsiteX1" fmla="*/ 3755683 w 4105727"/>
              <a:gd name="connsiteY1" fmla="*/ 3111507 h 6223014"/>
              <a:gd name="connsiteX2" fmla="*/ 994219 w 4105727"/>
              <a:gd name="connsiteY2" fmla="*/ 5872970 h 6223014"/>
              <a:gd name="connsiteX3" fmla="*/ 173044 w 4105727"/>
              <a:gd name="connsiteY3" fmla="*/ 5748820 h 6223014"/>
              <a:gd name="connsiteX4" fmla="*/ 0 w 4105727"/>
              <a:gd name="connsiteY4" fmla="*/ 5685485 h 6223014"/>
              <a:gd name="connsiteX5" fmla="*/ 0 w 4105727"/>
              <a:gd name="connsiteY5" fmla="*/ 537529 h 6223014"/>
              <a:gd name="connsiteX6" fmla="*/ 173044 w 4105727"/>
              <a:gd name="connsiteY6" fmla="*/ 474195 h 6223014"/>
              <a:gd name="connsiteX7" fmla="*/ 994219 w 4105727"/>
              <a:gd name="connsiteY7" fmla="*/ 350045 h 6223014"/>
              <a:gd name="connsiteX8" fmla="*/ 994219 w 4105727"/>
              <a:gd name="connsiteY8" fmla="*/ 0 h 6223014"/>
              <a:gd name="connsiteX9" fmla="*/ 4105727 w 4105727"/>
              <a:gd name="connsiteY9" fmla="*/ 3111507 h 6223014"/>
              <a:gd name="connsiteX10" fmla="*/ 994219 w 4105727"/>
              <a:gd name="connsiteY10" fmla="*/ 6223014 h 6223014"/>
              <a:gd name="connsiteX11" fmla="*/ 68952 w 4105727"/>
              <a:gd name="connsiteY11" fmla="*/ 6083127 h 6223014"/>
              <a:gd name="connsiteX12" fmla="*/ 0 w 4105727"/>
              <a:gd name="connsiteY12" fmla="*/ 6057891 h 6223014"/>
              <a:gd name="connsiteX13" fmla="*/ 0 w 4105727"/>
              <a:gd name="connsiteY13" fmla="*/ 5768241 h 6223014"/>
              <a:gd name="connsiteX14" fmla="*/ 149913 w 4105727"/>
              <a:gd name="connsiteY14" fmla="*/ 5823110 h 6223014"/>
              <a:gd name="connsiteX15" fmla="*/ 994219 w 4105727"/>
              <a:gd name="connsiteY15" fmla="*/ 5950757 h 6223014"/>
              <a:gd name="connsiteX16" fmla="*/ 3833470 w 4105727"/>
              <a:gd name="connsiteY16" fmla="*/ 3111507 h 6223014"/>
              <a:gd name="connsiteX17" fmla="*/ 994219 w 4105727"/>
              <a:gd name="connsiteY17" fmla="*/ 272257 h 6223014"/>
              <a:gd name="connsiteX18" fmla="*/ 149913 w 4105727"/>
              <a:gd name="connsiteY18" fmla="*/ 399904 h 6223014"/>
              <a:gd name="connsiteX19" fmla="*/ 0 w 4105727"/>
              <a:gd name="connsiteY19" fmla="*/ 454773 h 6223014"/>
              <a:gd name="connsiteX20" fmla="*/ 0 w 4105727"/>
              <a:gd name="connsiteY20" fmla="*/ 165124 h 6223014"/>
              <a:gd name="connsiteX21" fmla="*/ 68952 w 4105727"/>
              <a:gd name="connsiteY21" fmla="*/ 139887 h 6223014"/>
              <a:gd name="connsiteX22" fmla="*/ 994219 w 4105727"/>
              <a:gd name="connsiteY22" fmla="*/ 0 h 622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5727" h="6223014">
                <a:moveTo>
                  <a:pt x="994219" y="350045"/>
                </a:moveTo>
                <a:cubicBezTo>
                  <a:pt x="2519334" y="350045"/>
                  <a:pt x="3755683" y="1586393"/>
                  <a:pt x="3755683" y="3111507"/>
                </a:cubicBezTo>
                <a:cubicBezTo>
                  <a:pt x="3755683" y="4636621"/>
                  <a:pt x="2519334" y="5872970"/>
                  <a:pt x="994219" y="5872970"/>
                </a:cubicBezTo>
                <a:cubicBezTo>
                  <a:pt x="708260" y="5872970"/>
                  <a:pt x="432453" y="5829504"/>
                  <a:pt x="173044" y="5748820"/>
                </a:cubicBezTo>
                <a:lnTo>
                  <a:pt x="0" y="5685485"/>
                </a:lnTo>
                <a:lnTo>
                  <a:pt x="0" y="537529"/>
                </a:lnTo>
                <a:lnTo>
                  <a:pt x="173044" y="474195"/>
                </a:lnTo>
                <a:cubicBezTo>
                  <a:pt x="432453" y="393510"/>
                  <a:pt x="708260" y="350045"/>
                  <a:pt x="994219" y="350045"/>
                </a:cubicBezTo>
                <a:close/>
                <a:moveTo>
                  <a:pt x="994219" y="0"/>
                </a:moveTo>
                <a:cubicBezTo>
                  <a:pt x="2712658" y="0"/>
                  <a:pt x="4105727" y="1393069"/>
                  <a:pt x="4105727" y="3111507"/>
                </a:cubicBezTo>
                <a:cubicBezTo>
                  <a:pt x="4105727" y="4829945"/>
                  <a:pt x="2712658" y="6223014"/>
                  <a:pt x="994219" y="6223014"/>
                </a:cubicBezTo>
                <a:cubicBezTo>
                  <a:pt x="672012" y="6223014"/>
                  <a:pt x="361243" y="6174039"/>
                  <a:pt x="68952" y="6083127"/>
                </a:cubicBezTo>
                <a:lnTo>
                  <a:pt x="0" y="6057891"/>
                </a:lnTo>
                <a:lnTo>
                  <a:pt x="0" y="5768241"/>
                </a:lnTo>
                <a:lnTo>
                  <a:pt x="149913" y="5823110"/>
                </a:lnTo>
                <a:cubicBezTo>
                  <a:pt x="416629" y="5906067"/>
                  <a:pt x="700205" y="5950757"/>
                  <a:pt x="994219" y="5950757"/>
                </a:cubicBezTo>
                <a:cubicBezTo>
                  <a:pt x="2562294" y="5950757"/>
                  <a:pt x="3833470" y="4679581"/>
                  <a:pt x="3833470" y="3111507"/>
                </a:cubicBezTo>
                <a:cubicBezTo>
                  <a:pt x="3833470" y="1543433"/>
                  <a:pt x="2562294" y="272257"/>
                  <a:pt x="994219" y="272257"/>
                </a:cubicBezTo>
                <a:cubicBezTo>
                  <a:pt x="700205" y="272257"/>
                  <a:pt x="416629" y="316947"/>
                  <a:pt x="149913" y="399904"/>
                </a:cubicBezTo>
                <a:lnTo>
                  <a:pt x="0" y="454773"/>
                </a:lnTo>
                <a:lnTo>
                  <a:pt x="0" y="165124"/>
                </a:lnTo>
                <a:lnTo>
                  <a:pt x="68952" y="139887"/>
                </a:lnTo>
                <a:cubicBezTo>
                  <a:pt x="361243" y="48975"/>
                  <a:pt x="672012" y="0"/>
                  <a:pt x="994219"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035" name="Freeform: Shape 1034">
            <a:extLst>
              <a:ext uri="{FF2B5EF4-FFF2-40B4-BE49-F238E27FC236}">
                <a16:creationId xmlns:a16="http://schemas.microsoft.com/office/drawing/2014/main" id="{C245B049-511D-4F0F-8AAB-633C26358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7896" y="-4371"/>
            <a:ext cx="3577454" cy="3208363"/>
          </a:xfrm>
          <a:custGeom>
            <a:avLst/>
            <a:gdLst>
              <a:gd name="connsiteX0" fmla="*/ 1081320 w 3577454"/>
              <a:gd name="connsiteY0" fmla="*/ 0 h 3208363"/>
              <a:gd name="connsiteX1" fmla="*/ 2496135 w 3577454"/>
              <a:gd name="connsiteY1" fmla="*/ 0 h 3208363"/>
              <a:gd name="connsiteX2" fmla="*/ 2545422 w 3577454"/>
              <a:gd name="connsiteY2" fmla="*/ 23743 h 3208363"/>
              <a:gd name="connsiteX3" fmla="*/ 3376222 w 3577454"/>
              <a:gd name="connsiteY3" fmla="*/ 1419636 h 3208363"/>
              <a:gd name="connsiteX4" fmla="*/ 1788728 w 3577454"/>
              <a:gd name="connsiteY4" fmla="*/ 3007131 h 3208363"/>
              <a:gd name="connsiteX5" fmla="*/ 201233 w 3577454"/>
              <a:gd name="connsiteY5" fmla="*/ 1419636 h 3208363"/>
              <a:gd name="connsiteX6" fmla="*/ 1032033 w 3577454"/>
              <a:gd name="connsiteY6" fmla="*/ 23743 h 3208363"/>
              <a:gd name="connsiteX7" fmla="*/ 703576 w 3577454"/>
              <a:gd name="connsiteY7" fmla="*/ 0 h 3208363"/>
              <a:gd name="connsiteX8" fmla="*/ 985076 w 3577454"/>
              <a:gd name="connsiteY8" fmla="*/ 0 h 3208363"/>
              <a:gd name="connsiteX9" fmla="*/ 876141 w 3577454"/>
              <a:gd name="connsiteY9" fmla="*/ 66179 h 3208363"/>
              <a:gd name="connsiteX10" fmla="*/ 156514 w 3577454"/>
              <a:gd name="connsiteY10" fmla="*/ 1419636 h 3208363"/>
              <a:gd name="connsiteX11" fmla="*/ 1788728 w 3577454"/>
              <a:gd name="connsiteY11" fmla="*/ 3051850 h 3208363"/>
              <a:gd name="connsiteX12" fmla="*/ 3420941 w 3577454"/>
              <a:gd name="connsiteY12" fmla="*/ 1419636 h 3208363"/>
              <a:gd name="connsiteX13" fmla="*/ 2701313 w 3577454"/>
              <a:gd name="connsiteY13" fmla="*/ 66179 h 3208363"/>
              <a:gd name="connsiteX14" fmla="*/ 2592379 w 3577454"/>
              <a:gd name="connsiteY14" fmla="*/ 0 h 3208363"/>
              <a:gd name="connsiteX15" fmla="*/ 2873879 w 3577454"/>
              <a:gd name="connsiteY15" fmla="*/ 0 h 3208363"/>
              <a:gd name="connsiteX16" fmla="*/ 2926524 w 3577454"/>
              <a:gd name="connsiteY16" fmla="*/ 39367 h 3208363"/>
              <a:gd name="connsiteX17" fmla="*/ 3577454 w 3577454"/>
              <a:gd name="connsiteY17" fmla="*/ 1419636 h 3208363"/>
              <a:gd name="connsiteX18" fmla="*/ 1788728 w 3577454"/>
              <a:gd name="connsiteY18" fmla="*/ 3208363 h 3208363"/>
              <a:gd name="connsiteX19" fmla="*/ 0 w 3577454"/>
              <a:gd name="connsiteY19" fmla="*/ 1419636 h 3208363"/>
              <a:gd name="connsiteX20" fmla="*/ 650931 w 3577454"/>
              <a:gd name="connsiteY20" fmla="*/ 39367 h 320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77454" h="3208363">
                <a:moveTo>
                  <a:pt x="1081320" y="0"/>
                </a:moveTo>
                <a:lnTo>
                  <a:pt x="2496135" y="0"/>
                </a:lnTo>
                <a:lnTo>
                  <a:pt x="2545422" y="23743"/>
                </a:lnTo>
                <a:cubicBezTo>
                  <a:pt x="3040284" y="292568"/>
                  <a:pt x="3376222" y="816871"/>
                  <a:pt x="3376222" y="1419636"/>
                </a:cubicBezTo>
                <a:cubicBezTo>
                  <a:pt x="3376222" y="2296386"/>
                  <a:pt x="2665477" y="3007131"/>
                  <a:pt x="1788728" y="3007131"/>
                </a:cubicBezTo>
                <a:cubicBezTo>
                  <a:pt x="911978" y="3007131"/>
                  <a:pt x="201233" y="2296386"/>
                  <a:pt x="201233" y="1419636"/>
                </a:cubicBezTo>
                <a:cubicBezTo>
                  <a:pt x="201233" y="816871"/>
                  <a:pt x="537171" y="292568"/>
                  <a:pt x="1032033" y="23743"/>
                </a:cubicBezTo>
                <a:close/>
                <a:moveTo>
                  <a:pt x="703576" y="0"/>
                </a:moveTo>
                <a:lnTo>
                  <a:pt x="985076" y="0"/>
                </a:lnTo>
                <a:lnTo>
                  <a:pt x="876141" y="66179"/>
                </a:lnTo>
                <a:cubicBezTo>
                  <a:pt x="441970" y="359500"/>
                  <a:pt x="156514" y="856232"/>
                  <a:pt x="156514" y="1419636"/>
                </a:cubicBezTo>
                <a:cubicBezTo>
                  <a:pt x="156514" y="2321082"/>
                  <a:pt x="887281" y="3051850"/>
                  <a:pt x="1788728" y="3051850"/>
                </a:cubicBezTo>
                <a:cubicBezTo>
                  <a:pt x="2690174" y="3051850"/>
                  <a:pt x="3420941" y="2321082"/>
                  <a:pt x="3420941" y="1419636"/>
                </a:cubicBezTo>
                <a:cubicBezTo>
                  <a:pt x="3420941" y="856232"/>
                  <a:pt x="3135485" y="359500"/>
                  <a:pt x="2701313" y="66179"/>
                </a:cubicBezTo>
                <a:lnTo>
                  <a:pt x="2592379" y="0"/>
                </a:lnTo>
                <a:lnTo>
                  <a:pt x="2873879" y="0"/>
                </a:lnTo>
                <a:lnTo>
                  <a:pt x="2926524" y="39367"/>
                </a:lnTo>
                <a:cubicBezTo>
                  <a:pt x="3324064" y="367446"/>
                  <a:pt x="3577454" y="863950"/>
                  <a:pt x="3577454" y="1419636"/>
                </a:cubicBezTo>
                <a:cubicBezTo>
                  <a:pt x="3577454" y="2407523"/>
                  <a:pt x="2776614" y="3208363"/>
                  <a:pt x="1788728" y="3208363"/>
                </a:cubicBezTo>
                <a:cubicBezTo>
                  <a:pt x="800841" y="3208363"/>
                  <a:pt x="0" y="2407523"/>
                  <a:pt x="0" y="1419636"/>
                </a:cubicBezTo>
                <a:cubicBezTo>
                  <a:pt x="0" y="863950"/>
                  <a:pt x="253391" y="367446"/>
                  <a:pt x="650931" y="39367"/>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037" name="Freeform: Shape 1036">
            <a:extLst>
              <a:ext uri="{FF2B5EF4-FFF2-40B4-BE49-F238E27FC236}">
                <a16:creationId xmlns:a16="http://schemas.microsoft.com/office/drawing/2014/main" id="{E76E72E8-424D-4B67-810C-DDB394E8F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776" y="0"/>
            <a:ext cx="3393224" cy="4146157"/>
          </a:xfrm>
          <a:custGeom>
            <a:avLst/>
            <a:gdLst>
              <a:gd name="connsiteX0" fmla="*/ 883481 w 3393224"/>
              <a:gd name="connsiteY0" fmla="*/ 0 h 4146157"/>
              <a:gd name="connsiteX1" fmla="*/ 3393224 w 3393224"/>
              <a:gd name="connsiteY1" fmla="*/ 0 h 4146157"/>
              <a:gd name="connsiteX2" fmla="*/ 3393224 w 3393224"/>
              <a:gd name="connsiteY2" fmla="*/ 3712747 h 4146157"/>
              <a:gd name="connsiteX3" fmla="*/ 3294368 w 3393224"/>
              <a:gd name="connsiteY3" fmla="*/ 3748929 h 4146157"/>
              <a:gd name="connsiteX4" fmla="*/ 2606478 w 3393224"/>
              <a:gd name="connsiteY4" fmla="*/ 3852928 h 4146157"/>
              <a:gd name="connsiteX5" fmla="*/ 293229 w 3393224"/>
              <a:gd name="connsiteY5" fmla="*/ 1539679 h 4146157"/>
              <a:gd name="connsiteX6" fmla="*/ 821462 w 3393224"/>
              <a:gd name="connsiteY6" fmla="*/ 68238 h 4146157"/>
              <a:gd name="connsiteX7" fmla="*/ 506742 w 3393224"/>
              <a:gd name="connsiteY7" fmla="*/ 0 h 4146157"/>
              <a:gd name="connsiteX8" fmla="*/ 795528 w 3393224"/>
              <a:gd name="connsiteY8" fmla="*/ 0 h 4146157"/>
              <a:gd name="connsiteX9" fmla="*/ 771181 w 3393224"/>
              <a:gd name="connsiteY9" fmla="*/ 26789 h 4146157"/>
              <a:gd name="connsiteX10" fmla="*/ 228067 w 3393224"/>
              <a:gd name="connsiteY10" fmla="*/ 1539679 h 4146157"/>
              <a:gd name="connsiteX11" fmla="*/ 2606478 w 3393224"/>
              <a:gd name="connsiteY11" fmla="*/ 3918090 h 4146157"/>
              <a:gd name="connsiteX12" fmla="*/ 3313745 w 3393224"/>
              <a:gd name="connsiteY12" fmla="*/ 3811162 h 4146157"/>
              <a:gd name="connsiteX13" fmla="*/ 3393224 w 3393224"/>
              <a:gd name="connsiteY13" fmla="*/ 3782072 h 4146157"/>
              <a:gd name="connsiteX14" fmla="*/ 3393224 w 3393224"/>
              <a:gd name="connsiteY14" fmla="*/ 4024708 h 4146157"/>
              <a:gd name="connsiteX15" fmla="*/ 3381565 w 3393224"/>
              <a:gd name="connsiteY15" fmla="*/ 4028975 h 4146157"/>
              <a:gd name="connsiteX16" fmla="*/ 2606478 w 3393224"/>
              <a:gd name="connsiteY16" fmla="*/ 4146157 h 4146157"/>
              <a:gd name="connsiteX17" fmla="*/ 0 w 3393224"/>
              <a:gd name="connsiteY17" fmla="*/ 1539679 h 4146157"/>
              <a:gd name="connsiteX18" fmla="*/ 445146 w 3393224"/>
              <a:gd name="connsiteY18" fmla="*/ 82372 h 414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93224" h="4146157">
                <a:moveTo>
                  <a:pt x="883481" y="0"/>
                </a:moveTo>
                <a:lnTo>
                  <a:pt x="3393224" y="0"/>
                </a:lnTo>
                <a:lnTo>
                  <a:pt x="3393224" y="3712747"/>
                </a:lnTo>
                <a:lnTo>
                  <a:pt x="3294368" y="3748929"/>
                </a:lnTo>
                <a:cubicBezTo>
                  <a:pt x="3077063" y="3816518"/>
                  <a:pt x="2846023" y="3852928"/>
                  <a:pt x="2606478" y="3852928"/>
                </a:cubicBezTo>
                <a:cubicBezTo>
                  <a:pt x="1328905" y="3852928"/>
                  <a:pt x="293229" y="2817252"/>
                  <a:pt x="293229" y="1539679"/>
                </a:cubicBezTo>
                <a:cubicBezTo>
                  <a:pt x="293229" y="980741"/>
                  <a:pt x="491464" y="468103"/>
                  <a:pt x="821462" y="68238"/>
                </a:cubicBezTo>
                <a:close/>
                <a:moveTo>
                  <a:pt x="506742" y="0"/>
                </a:moveTo>
                <a:lnTo>
                  <a:pt x="795528" y="0"/>
                </a:lnTo>
                <a:lnTo>
                  <a:pt x="771181" y="26789"/>
                </a:lnTo>
                <a:cubicBezTo>
                  <a:pt x="431886" y="437919"/>
                  <a:pt x="228067" y="964997"/>
                  <a:pt x="228067" y="1539679"/>
                </a:cubicBezTo>
                <a:cubicBezTo>
                  <a:pt x="228067" y="2853239"/>
                  <a:pt x="1292918" y="3918090"/>
                  <a:pt x="2606478" y="3918090"/>
                </a:cubicBezTo>
                <a:cubicBezTo>
                  <a:pt x="2852771" y="3918090"/>
                  <a:pt x="3090319" y="3880654"/>
                  <a:pt x="3313745" y="3811162"/>
                </a:cubicBezTo>
                <a:lnTo>
                  <a:pt x="3393224" y="3782072"/>
                </a:lnTo>
                <a:lnTo>
                  <a:pt x="3393224" y="4024708"/>
                </a:lnTo>
                <a:lnTo>
                  <a:pt x="3381565" y="4028975"/>
                </a:lnTo>
                <a:cubicBezTo>
                  <a:pt x="3136715" y="4105131"/>
                  <a:pt x="2876388" y="4146157"/>
                  <a:pt x="2606478" y="4146157"/>
                </a:cubicBezTo>
                <a:cubicBezTo>
                  <a:pt x="1166960" y="4146157"/>
                  <a:pt x="0" y="2979197"/>
                  <a:pt x="0" y="1539679"/>
                </a:cubicBezTo>
                <a:cubicBezTo>
                  <a:pt x="0" y="999860"/>
                  <a:pt x="164104" y="498369"/>
                  <a:pt x="445146" y="82372"/>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1026" name="Picture 2" descr="Miami Grill - Apps on Google Play">
            <a:extLst>
              <a:ext uri="{FF2B5EF4-FFF2-40B4-BE49-F238E27FC236}">
                <a16:creationId xmlns:a16="http://schemas.microsoft.com/office/drawing/2014/main" id="{73209A16-208B-4856-6A3C-C1821A9A72C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73499" y="1684070"/>
            <a:ext cx="2966665" cy="29666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35C0A09-0331-574C-0308-DC66067F50B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061398" y="1169208"/>
            <a:ext cx="2099256" cy="5038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font, text, logo, graphics&#10;&#10;Description automatically generated">
            <a:extLst>
              <a:ext uri="{FF2B5EF4-FFF2-40B4-BE49-F238E27FC236}">
                <a16:creationId xmlns:a16="http://schemas.microsoft.com/office/drawing/2014/main" id="{9FFF14E4-32C2-F12F-6D03-1275F0F9A6FE}"/>
              </a:ext>
            </a:extLst>
          </p:cNvPr>
          <p:cNvPicPr>
            <a:picLocks noChangeAspect="1"/>
          </p:cNvPicPr>
          <p:nvPr/>
        </p:nvPicPr>
        <p:blipFill>
          <a:blip r:embed="rId6"/>
          <a:stretch>
            <a:fillRect/>
          </a:stretch>
        </p:blipFill>
        <p:spPr>
          <a:xfrm>
            <a:off x="9813701" y="1138811"/>
            <a:ext cx="1964900" cy="1090519"/>
          </a:xfrm>
          <a:prstGeom prst="rect">
            <a:avLst/>
          </a:prstGeom>
        </p:spPr>
      </p:pic>
      <p:grpSp>
        <p:nvGrpSpPr>
          <p:cNvPr id="1039" name="Group 1038">
            <a:extLst>
              <a:ext uri="{FF2B5EF4-FFF2-40B4-BE49-F238E27FC236}">
                <a16:creationId xmlns:a16="http://schemas.microsoft.com/office/drawing/2014/main" id="{F1AAF32B-F0A8-4668-8829-6D641C57AA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40" name="Oval 1039">
              <a:extLst>
                <a:ext uri="{FF2B5EF4-FFF2-40B4-BE49-F238E27FC236}">
                  <a16:creationId xmlns:a16="http://schemas.microsoft.com/office/drawing/2014/main" id="{550379EB-6042-49D7-B4CF-2500A970D1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41" name="Oval 1040">
              <a:extLst>
                <a:ext uri="{FF2B5EF4-FFF2-40B4-BE49-F238E27FC236}">
                  <a16:creationId xmlns:a16="http://schemas.microsoft.com/office/drawing/2014/main" id="{15346808-011F-4696-A0E8-05A715125D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140547981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03" name="Group 4102">
            <a:extLst>
              <a:ext uri="{FF2B5EF4-FFF2-40B4-BE49-F238E27FC236}">
                <a16:creationId xmlns:a16="http://schemas.microsoft.com/office/drawing/2014/main" id="{240B56E4-373D-4EC3-816C-0EAC1C8680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104" name="Oval 4103">
              <a:extLst>
                <a:ext uri="{FF2B5EF4-FFF2-40B4-BE49-F238E27FC236}">
                  <a16:creationId xmlns:a16="http://schemas.microsoft.com/office/drawing/2014/main" id="{1E90CEEA-DB88-4D63-9114-2E1FFD157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105" name="Oval 4104">
              <a:extLst>
                <a:ext uri="{FF2B5EF4-FFF2-40B4-BE49-F238E27FC236}">
                  <a16:creationId xmlns:a16="http://schemas.microsoft.com/office/drawing/2014/main" id="{D2A175AA-4B16-4687-A52A-897C3A13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107" name="Rectangle 4106">
            <a:extLst>
              <a:ext uri="{FF2B5EF4-FFF2-40B4-BE49-F238E27FC236}">
                <a16:creationId xmlns:a16="http://schemas.microsoft.com/office/drawing/2014/main" id="{881BB01C-2DAE-48BD-8E81-DAE2E1BC4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3">
            <a:extLst>
              <a:ext uri="{FF2B5EF4-FFF2-40B4-BE49-F238E27FC236}">
                <a16:creationId xmlns:a16="http://schemas.microsoft.com/office/drawing/2014/main" id="{FEC152F6-BD8C-2DD7-E5AC-4BDB5DBC7EB3}"/>
              </a:ext>
            </a:extLst>
          </p:cNvPr>
          <p:cNvSpPr>
            <a:spLocks noChangeArrowheads="1"/>
          </p:cNvSpPr>
          <p:nvPr/>
        </p:nvSpPr>
        <p:spPr bwMode="auto">
          <a:xfrm>
            <a:off x="5055896" y="200311"/>
            <a:ext cx="7012117" cy="574262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lnSpcReduction="10000"/>
          </a:bodyPr>
          <a:lstStyle/>
          <a:p>
            <a:pPr marR="0" lvl="0" algn="ctr" fontAlgn="base">
              <a:lnSpc>
                <a:spcPct val="90000"/>
              </a:lnSpc>
              <a:spcBef>
                <a:spcPct val="0"/>
              </a:spcBef>
              <a:spcAft>
                <a:spcPts val="600"/>
              </a:spcAft>
              <a:buClr>
                <a:schemeClr val="accent1">
                  <a:lumMod val="75000"/>
                </a:schemeClr>
              </a:buClr>
              <a:buSzPct val="85000"/>
              <a:tabLst/>
            </a:pPr>
            <a:r>
              <a:rPr kumimoji="0" lang="en-US" altLang="en-US" sz="2500" b="1" i="0" u="none" strike="noStrike" cap="none" normalizeH="0" baseline="0" dirty="0">
                <a:ln>
                  <a:noFill/>
                </a:ln>
                <a:effectLst/>
              </a:rPr>
              <a:t>ADDITIONAL OPENING DAY MATERIALS (not provided by CDS)</a:t>
            </a:r>
          </a:p>
          <a:p>
            <a:pPr marR="0" lvl="0" algn="ctr" fontAlgn="base">
              <a:lnSpc>
                <a:spcPct val="90000"/>
              </a:lnSpc>
              <a:spcBef>
                <a:spcPct val="0"/>
              </a:spcBef>
              <a:spcAft>
                <a:spcPts val="600"/>
              </a:spcAft>
              <a:buClr>
                <a:schemeClr val="accent1">
                  <a:lumMod val="75000"/>
                </a:schemeClr>
              </a:buClr>
              <a:buSzPct val="85000"/>
              <a:tabLst/>
            </a:pPr>
            <a:endParaRPr lang="en-US" altLang="en-US" sz="2500" b="1" dirty="0"/>
          </a:p>
          <a:p>
            <a:pPr marR="0" lvl="0" algn="ctr" fontAlgn="base">
              <a:lnSpc>
                <a:spcPct val="90000"/>
              </a:lnSpc>
              <a:spcBef>
                <a:spcPct val="0"/>
              </a:spcBef>
              <a:spcAft>
                <a:spcPts val="600"/>
              </a:spcAft>
              <a:buClr>
                <a:schemeClr val="accent1">
                  <a:lumMod val="75000"/>
                </a:schemeClr>
              </a:buClr>
              <a:buSzPct val="85000"/>
              <a:tabLst/>
            </a:pPr>
            <a:endParaRPr lang="en-US" altLang="en-US" sz="2500" b="1" dirty="0"/>
          </a:p>
          <a:p>
            <a:pPr marR="0" lvl="0" algn="ctr" fontAlgn="base">
              <a:lnSpc>
                <a:spcPct val="90000"/>
              </a:lnSpc>
              <a:spcBef>
                <a:spcPct val="0"/>
              </a:spcBef>
              <a:spcAft>
                <a:spcPts val="600"/>
              </a:spcAft>
              <a:buClr>
                <a:schemeClr val="accent1">
                  <a:lumMod val="75000"/>
                </a:schemeClr>
              </a:buClr>
              <a:buSzPct val="85000"/>
              <a:tabLst/>
            </a:pPr>
            <a:endParaRPr kumimoji="0" lang="en-US" altLang="en-US" sz="2500" b="1" i="0" u="none" strike="noStrike" cap="none" normalizeH="0" baseline="0" dirty="0">
              <a:ln>
                <a:noFill/>
              </a:ln>
              <a:effectLst/>
            </a:endParaRPr>
          </a:p>
          <a:p>
            <a:pPr marR="0" lvl="0" algn="ctr" fontAlgn="base">
              <a:lnSpc>
                <a:spcPct val="90000"/>
              </a:lnSpc>
              <a:spcBef>
                <a:spcPct val="0"/>
              </a:spcBef>
              <a:spcAft>
                <a:spcPts val="600"/>
              </a:spcAft>
              <a:buClr>
                <a:schemeClr val="accent1">
                  <a:lumMod val="75000"/>
                </a:schemeClr>
              </a:buClr>
              <a:buSzPct val="85000"/>
              <a:tabLst/>
            </a:pPr>
            <a:endParaRPr kumimoji="0" lang="en-US" altLang="en-US" sz="2500" b="0" i="0" u="none" strike="noStrike" cap="none" normalizeH="0" baseline="0" dirty="0">
              <a:ln>
                <a:noFill/>
              </a:ln>
              <a:effectLst/>
            </a:endParaRPr>
          </a:p>
          <a:p>
            <a:pPr marL="0" marR="0" lvl="0" indent="-182880" fontAlgn="base">
              <a:lnSpc>
                <a:spcPct val="90000"/>
              </a:lnSpc>
              <a:spcBef>
                <a:spcPct val="0"/>
              </a:spcBef>
              <a:spcAft>
                <a:spcPts val="600"/>
              </a:spcAft>
              <a:buClr>
                <a:schemeClr val="accent1">
                  <a:lumMod val="75000"/>
                </a:schemeClr>
              </a:buClr>
              <a:buSzPct val="85000"/>
              <a:buFont typeface="Wingdings" pitchFamily="2" charset="2"/>
              <a:buChar char="§"/>
              <a:tabLst/>
            </a:pPr>
            <a:r>
              <a:rPr kumimoji="0" lang="en-US" altLang="en-US" sz="1700" b="0" i="0" u="none" strike="noStrike" cap="none" normalizeH="0" baseline="0" dirty="0">
                <a:ln>
                  <a:noFill/>
                </a:ln>
                <a:effectLst/>
              </a:rPr>
              <a:t>CDS requests that Miami Grill also order additional opening day marketing materials such as balloons, a ribbon for a ribbon cutting ceremony, balloon arches or balloon columns, flags, or any additional banners etc. to draw more attention to the grand opening.  </a:t>
            </a:r>
          </a:p>
          <a:p>
            <a:pPr marL="0" marR="0" lvl="0" indent="-182880" fontAlgn="base">
              <a:lnSpc>
                <a:spcPct val="90000"/>
              </a:lnSpc>
              <a:spcBef>
                <a:spcPct val="0"/>
              </a:spcBef>
              <a:spcAft>
                <a:spcPts val="600"/>
              </a:spcAft>
              <a:buClr>
                <a:schemeClr val="accent1">
                  <a:lumMod val="75000"/>
                </a:schemeClr>
              </a:buClr>
              <a:buSzPct val="85000"/>
              <a:buFont typeface="Wingdings" pitchFamily="2" charset="2"/>
              <a:buChar char="§"/>
              <a:tabLst/>
            </a:pPr>
            <a:r>
              <a:rPr kumimoji="0" lang="en-US" altLang="en-US" sz="1700" b="1" i="0" u="none" strike="noStrike" cap="none" normalizeH="0" baseline="0" dirty="0">
                <a:ln>
                  <a:noFill/>
                </a:ln>
                <a:effectLst/>
              </a:rPr>
              <a:t>Sourcing these items and placing orders in time for the opening</a:t>
            </a:r>
            <a:r>
              <a:rPr kumimoji="0" lang="en-US" altLang="en-US" sz="1700" b="0" i="0" u="none" strike="noStrike" cap="none" normalizeH="0" baseline="0" dirty="0">
                <a:ln>
                  <a:noFill/>
                </a:ln>
                <a:effectLst/>
              </a:rPr>
              <a:t>- These orders are the responsibility of the tenant and are not part of the print media packages sold through CDS.   Below are some examples of items that have been used for grand openings in the past.</a:t>
            </a:r>
          </a:p>
          <a:p>
            <a:pPr marR="0" lvl="0" fontAlgn="base">
              <a:lnSpc>
                <a:spcPct val="90000"/>
              </a:lnSpc>
              <a:spcBef>
                <a:spcPct val="0"/>
              </a:spcBef>
              <a:spcAft>
                <a:spcPts val="600"/>
              </a:spcAft>
              <a:buClr>
                <a:schemeClr val="accent1">
                  <a:lumMod val="75000"/>
                </a:schemeClr>
              </a:buClr>
              <a:buSzPct val="85000"/>
              <a:tabLst/>
            </a:pPr>
            <a:endParaRPr kumimoji="0" lang="en-US" altLang="en-US" sz="1700" b="0" i="0" u="none" strike="noStrike" cap="none" normalizeH="0" baseline="0" dirty="0">
              <a:ln>
                <a:noFill/>
              </a:ln>
              <a:effectLst/>
            </a:endParaRPr>
          </a:p>
          <a:p>
            <a:pPr marR="0" lvl="0" fontAlgn="base">
              <a:lnSpc>
                <a:spcPct val="90000"/>
              </a:lnSpc>
              <a:spcBef>
                <a:spcPct val="0"/>
              </a:spcBef>
              <a:spcAft>
                <a:spcPts val="600"/>
              </a:spcAft>
              <a:buClr>
                <a:schemeClr val="accent1">
                  <a:lumMod val="75000"/>
                </a:schemeClr>
              </a:buClr>
              <a:buSzPct val="85000"/>
              <a:tabLst/>
            </a:pPr>
            <a:r>
              <a:rPr kumimoji="0" lang="en-US" altLang="en-US" sz="1700" b="1" i="0" u="none" strike="noStrike" cap="none" normalizeH="0" baseline="0" dirty="0">
                <a:ln>
                  <a:noFill/>
                </a:ln>
                <a:effectLst/>
              </a:rPr>
              <a:t>Examples of additional grand opening package materials- </a:t>
            </a:r>
            <a:endParaRPr lang="en-US" altLang="en-US" sz="1700" b="1" dirty="0"/>
          </a:p>
          <a:p>
            <a:pPr marR="0" lvl="0" fontAlgn="base">
              <a:lnSpc>
                <a:spcPct val="90000"/>
              </a:lnSpc>
              <a:spcBef>
                <a:spcPct val="0"/>
              </a:spcBef>
              <a:spcAft>
                <a:spcPts val="600"/>
              </a:spcAft>
              <a:buClr>
                <a:schemeClr val="accent1">
                  <a:lumMod val="75000"/>
                </a:schemeClr>
              </a:buClr>
              <a:buSzPct val="85000"/>
              <a:tabLst/>
            </a:pPr>
            <a:endParaRPr kumimoji="0" lang="en-US" altLang="en-US" sz="1700" b="1" i="0" u="none" strike="noStrike" cap="none" normalizeH="0" baseline="0" dirty="0">
              <a:ln>
                <a:noFill/>
              </a:ln>
              <a:effectLst/>
            </a:endParaRPr>
          </a:p>
          <a:p>
            <a:pPr marR="0" lvl="0" fontAlgn="base">
              <a:lnSpc>
                <a:spcPct val="90000"/>
              </a:lnSpc>
              <a:spcBef>
                <a:spcPct val="0"/>
              </a:spcBef>
              <a:spcAft>
                <a:spcPts val="600"/>
              </a:spcAft>
              <a:buClr>
                <a:schemeClr val="accent1">
                  <a:lumMod val="75000"/>
                </a:schemeClr>
              </a:buClr>
              <a:buSzPct val="85000"/>
              <a:tabLst/>
            </a:pPr>
            <a:r>
              <a:rPr lang="en-US" altLang="en-US" sz="1700" b="1" dirty="0"/>
              <a:t>NOTE:  </a:t>
            </a:r>
            <a:r>
              <a:rPr kumimoji="0" lang="en-US" altLang="en-US" sz="1700" b="0" i="0" u="none" strike="noStrike" cap="none" normalizeH="0" baseline="0" dirty="0">
                <a:ln>
                  <a:noFill/>
                </a:ln>
                <a:effectLst/>
              </a:rPr>
              <a:t>These types of materials can be purchased locally per city and state.  </a:t>
            </a:r>
          </a:p>
          <a:p>
            <a:pPr marL="0" marR="0" lvl="0" indent="-182880" fontAlgn="base">
              <a:lnSpc>
                <a:spcPct val="90000"/>
              </a:lnSpc>
              <a:spcBef>
                <a:spcPct val="0"/>
              </a:spcBef>
              <a:spcAft>
                <a:spcPts val="600"/>
              </a:spcAft>
              <a:buClr>
                <a:schemeClr val="accent1">
                  <a:lumMod val="75000"/>
                </a:schemeClr>
              </a:buClr>
              <a:buSzPct val="85000"/>
              <a:buFont typeface="Wingdings" pitchFamily="2" charset="2"/>
              <a:buChar char="§"/>
              <a:tabLst/>
            </a:pPr>
            <a:endParaRPr kumimoji="0" lang="en-US" altLang="en-US" sz="1700" b="0" i="0" u="none" strike="noStrike" cap="none" normalizeH="0" baseline="0" dirty="0">
              <a:ln>
                <a:noFill/>
              </a:ln>
              <a:effectLst/>
            </a:endParaRPr>
          </a:p>
        </p:txBody>
      </p:sp>
      <p:grpSp>
        <p:nvGrpSpPr>
          <p:cNvPr id="4109" name="Group 4108">
            <a:extLst>
              <a:ext uri="{FF2B5EF4-FFF2-40B4-BE49-F238E27FC236}">
                <a16:creationId xmlns:a16="http://schemas.microsoft.com/office/drawing/2014/main" id="{AD55FF18-1979-4730-A345-E74E328F07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110" name="Oval 4109">
              <a:extLst>
                <a:ext uri="{FF2B5EF4-FFF2-40B4-BE49-F238E27FC236}">
                  <a16:creationId xmlns:a16="http://schemas.microsoft.com/office/drawing/2014/main" id="{6F8381C4-0751-4A6E-BFF7-48DF67BFA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111" name="Oval 4110">
              <a:extLst>
                <a:ext uri="{FF2B5EF4-FFF2-40B4-BE49-F238E27FC236}">
                  <a16:creationId xmlns:a16="http://schemas.microsoft.com/office/drawing/2014/main" id="{F7320C1D-D7A9-4392-B3B6-ACEF193A8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 name="Rectangle 4">
            <a:extLst>
              <a:ext uri="{FF2B5EF4-FFF2-40B4-BE49-F238E27FC236}">
                <a16:creationId xmlns:a16="http://schemas.microsoft.com/office/drawing/2014/main" id="{F1143C0C-1069-A957-D153-180E50C79B52}"/>
              </a:ext>
            </a:extLst>
          </p:cNvPr>
          <p:cNvSpPr>
            <a:spLocks noChangeArrowheads="1"/>
          </p:cNvSpPr>
          <p:nvPr/>
        </p:nvSpPr>
        <p:spPr bwMode="auto">
          <a:xfrm>
            <a:off x="123986" y="38069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descr="A picture containing indoor, different, several&#10;&#10;Description automatically generated">
            <a:extLst>
              <a:ext uri="{FF2B5EF4-FFF2-40B4-BE49-F238E27FC236}">
                <a16:creationId xmlns:a16="http://schemas.microsoft.com/office/drawing/2014/main" id="{520B2DBB-2A3F-92A1-9800-14EBA3C4CF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496" y="2877285"/>
            <a:ext cx="3021065" cy="1706885"/>
          </a:xfrm>
          <a:prstGeom prst="rect">
            <a:avLst/>
          </a:prstGeom>
        </p:spPr>
      </p:pic>
      <p:sp>
        <p:nvSpPr>
          <p:cNvPr id="5" name="Rectangle 6">
            <a:extLst>
              <a:ext uri="{FF2B5EF4-FFF2-40B4-BE49-F238E27FC236}">
                <a16:creationId xmlns:a16="http://schemas.microsoft.com/office/drawing/2014/main" id="{B5FB8D27-BF74-3F17-4FC5-CFC8029A9E6F}"/>
              </a:ext>
            </a:extLst>
          </p:cNvPr>
          <p:cNvSpPr>
            <a:spLocks noChangeArrowheads="1"/>
          </p:cNvSpPr>
          <p:nvPr/>
        </p:nvSpPr>
        <p:spPr bwMode="auto">
          <a:xfrm flipV="1">
            <a:off x="167257" y="3806985"/>
            <a:ext cx="124168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101" name="Picture 10" descr="25&quot; Giant Scissors for Ribbon Cutting Ceremony Ribbon Cutting Scissors for  and 696594245127 | eBay">
            <a:extLst>
              <a:ext uri="{FF2B5EF4-FFF2-40B4-BE49-F238E27FC236}">
                <a16:creationId xmlns:a16="http://schemas.microsoft.com/office/drawing/2014/main" id="{F48A2217-FA84-2316-5A84-4254E3D1A729}"/>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817583" y="4904154"/>
            <a:ext cx="2815811" cy="155412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2A5BA9EE-5BE8-EAC3-B142-E550458E8E81}"/>
              </a:ext>
            </a:extLst>
          </p:cNvPr>
          <p:cNvCxnSpPr>
            <a:cxnSpLocks/>
          </p:cNvCxnSpPr>
          <p:nvPr/>
        </p:nvCxnSpPr>
        <p:spPr>
          <a:xfrm flipH="1">
            <a:off x="4382659" y="5028107"/>
            <a:ext cx="7447072" cy="0"/>
          </a:xfrm>
          <a:prstGeom prst="straightConnector1">
            <a:avLst/>
          </a:prstGeom>
          <a:ln w="889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A picture containing font, text, logo, graphics&#10;&#10;Description automatically generated">
            <a:extLst>
              <a:ext uri="{FF2B5EF4-FFF2-40B4-BE49-F238E27FC236}">
                <a16:creationId xmlns:a16="http://schemas.microsoft.com/office/drawing/2014/main" id="{6F89E8BC-7856-2E30-B2F3-E42DB92CE034}"/>
              </a:ext>
            </a:extLst>
          </p:cNvPr>
          <p:cNvPicPr>
            <a:picLocks noChangeAspect="1"/>
          </p:cNvPicPr>
          <p:nvPr/>
        </p:nvPicPr>
        <p:blipFill>
          <a:blip r:embed="rId9"/>
          <a:stretch>
            <a:fillRect/>
          </a:stretch>
        </p:blipFill>
        <p:spPr>
          <a:xfrm>
            <a:off x="10836944" y="6054936"/>
            <a:ext cx="1245155" cy="691061"/>
          </a:xfrm>
          <a:prstGeom prst="rect">
            <a:avLst/>
          </a:prstGeom>
        </p:spPr>
      </p:pic>
      <p:pic>
        <p:nvPicPr>
          <p:cNvPr id="6" name="Picture 6" descr="Grand-Opening-3D-Text-PNG_p">
            <a:extLst>
              <a:ext uri="{FF2B5EF4-FFF2-40B4-BE49-F238E27FC236}">
                <a16:creationId xmlns:a16="http://schemas.microsoft.com/office/drawing/2014/main" id="{DE72B0E1-D8DB-1426-F039-7E68491BC4F9}"/>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196666" y="729909"/>
            <a:ext cx="2512752" cy="15076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pink cups with straws and balloons on a table&#10;&#10;Description automatically generated">
            <a:extLst>
              <a:ext uri="{FF2B5EF4-FFF2-40B4-BE49-F238E27FC236}">
                <a16:creationId xmlns:a16="http://schemas.microsoft.com/office/drawing/2014/main" id="{7C42C356-10EF-8492-8798-6D811B6F0E33}"/>
              </a:ext>
            </a:extLst>
          </p:cNvPr>
          <p:cNvPicPr>
            <a:picLocks noChangeAspect="1"/>
          </p:cNvPicPr>
          <p:nvPr/>
        </p:nvPicPr>
        <p:blipFill>
          <a:blip r:embed="rId11"/>
          <a:stretch>
            <a:fillRect/>
          </a:stretch>
        </p:blipFill>
        <p:spPr>
          <a:xfrm>
            <a:off x="2387028" y="182680"/>
            <a:ext cx="2004833" cy="1500717"/>
          </a:xfrm>
          <a:prstGeom prst="rect">
            <a:avLst/>
          </a:prstGeom>
        </p:spPr>
      </p:pic>
      <p:pic>
        <p:nvPicPr>
          <p:cNvPr id="12" name="Picture 11" descr="A pink and blue balloons&#10;&#10;Description automatically generated">
            <a:extLst>
              <a:ext uri="{FF2B5EF4-FFF2-40B4-BE49-F238E27FC236}">
                <a16:creationId xmlns:a16="http://schemas.microsoft.com/office/drawing/2014/main" id="{2ABD5902-DF77-2B5A-9556-42C4613FFCC2}"/>
              </a:ext>
            </a:extLst>
          </p:cNvPr>
          <p:cNvPicPr>
            <a:picLocks noChangeAspect="1"/>
          </p:cNvPicPr>
          <p:nvPr/>
        </p:nvPicPr>
        <p:blipFill>
          <a:blip r:embed="rId12"/>
          <a:stretch>
            <a:fillRect/>
          </a:stretch>
        </p:blipFill>
        <p:spPr>
          <a:xfrm>
            <a:off x="236327" y="196499"/>
            <a:ext cx="2055148" cy="1458577"/>
          </a:xfrm>
          <a:prstGeom prst="rect">
            <a:avLst/>
          </a:prstGeom>
        </p:spPr>
      </p:pic>
    </p:spTree>
    <p:extLst>
      <p:ext uri="{BB962C8B-B14F-4D97-AF65-F5344CB8AC3E}">
        <p14:creationId xmlns:p14="http://schemas.microsoft.com/office/powerpoint/2010/main" val="1815930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17" name="Rectangle 16">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68AE54-0C7C-A6A9-43A3-7B2CD7FA46A2}"/>
              </a:ext>
            </a:extLst>
          </p:cNvPr>
          <p:cNvSpPr>
            <a:spLocks noGrp="1"/>
          </p:cNvSpPr>
          <p:nvPr>
            <p:ph type="title"/>
          </p:nvPr>
        </p:nvSpPr>
        <p:spPr>
          <a:xfrm>
            <a:off x="6095697" y="455440"/>
            <a:ext cx="5765175" cy="1971964"/>
          </a:xfrm>
        </p:spPr>
        <p:txBody>
          <a:bodyPr vert="horz" lIns="91440" tIns="45720" rIns="91440" bIns="45720" rtlCol="0" anchor="ctr">
            <a:normAutofit/>
          </a:bodyPr>
          <a:lstStyle/>
          <a:p>
            <a:r>
              <a:rPr lang="en-US" sz="4400" dirty="0">
                <a:solidFill>
                  <a:schemeClr val="tx1"/>
                </a:solidFill>
              </a:rPr>
              <a:t>90/120 DAY REFRESH &amp; ONGOING Marketing</a:t>
            </a:r>
          </a:p>
        </p:txBody>
      </p:sp>
      <p:sp>
        <p:nvSpPr>
          <p:cNvPr id="19" name="Freeform: Shape 18">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menu of a fast food restaurant&#10;&#10;Description automatically generated">
            <a:extLst>
              <a:ext uri="{FF2B5EF4-FFF2-40B4-BE49-F238E27FC236}">
                <a16:creationId xmlns:a16="http://schemas.microsoft.com/office/drawing/2014/main" id="{14C3D076-ED2B-2E77-021A-59ECCEB7CDAA}"/>
              </a:ext>
            </a:extLst>
          </p:cNvPr>
          <p:cNvPicPr>
            <a:picLocks noChangeAspect="1"/>
          </p:cNvPicPr>
          <p:nvPr/>
        </p:nvPicPr>
        <p:blipFill>
          <a:blip r:embed="rId5"/>
          <a:stretch>
            <a:fillRect/>
          </a:stretch>
        </p:blipFill>
        <p:spPr>
          <a:xfrm>
            <a:off x="362268" y="336239"/>
            <a:ext cx="3223939" cy="6321449"/>
          </a:xfrm>
          <a:prstGeom prst="rect">
            <a:avLst/>
          </a:prstGeom>
        </p:spPr>
      </p:pic>
      <p:grpSp>
        <p:nvGrpSpPr>
          <p:cNvPr id="21" name="Group 20">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2" name="Oval 21">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3" name="Oval 22">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5" name="Picture 4" descr="A picture containing font, text, logo, graphics&#10;&#10;Description automatically generated">
            <a:extLst>
              <a:ext uri="{FF2B5EF4-FFF2-40B4-BE49-F238E27FC236}">
                <a16:creationId xmlns:a16="http://schemas.microsoft.com/office/drawing/2014/main" id="{D042B3C7-6713-A629-96F3-34427328A617}"/>
              </a:ext>
            </a:extLst>
          </p:cNvPr>
          <p:cNvPicPr>
            <a:picLocks noChangeAspect="1"/>
          </p:cNvPicPr>
          <p:nvPr/>
        </p:nvPicPr>
        <p:blipFill>
          <a:blip r:embed="rId6"/>
          <a:stretch>
            <a:fillRect/>
          </a:stretch>
        </p:blipFill>
        <p:spPr>
          <a:xfrm>
            <a:off x="11164997" y="6172199"/>
            <a:ext cx="1027002" cy="569986"/>
          </a:xfrm>
          <a:prstGeom prst="rect">
            <a:avLst/>
          </a:prstGeom>
        </p:spPr>
      </p:pic>
      <p:graphicFrame>
        <p:nvGraphicFramePr>
          <p:cNvPr id="7" name="Content Placeholder 2">
            <a:extLst>
              <a:ext uri="{FF2B5EF4-FFF2-40B4-BE49-F238E27FC236}">
                <a16:creationId xmlns:a16="http://schemas.microsoft.com/office/drawing/2014/main" id="{B52D7BDE-867F-91C5-4A9A-289CBAFDAF0E}"/>
              </a:ext>
            </a:extLst>
          </p:cNvPr>
          <p:cNvGraphicFramePr>
            <a:graphicFrameLocks noGrp="1"/>
          </p:cNvGraphicFramePr>
          <p:nvPr>
            <p:ph idx="1"/>
            <p:extLst>
              <p:ext uri="{D42A27DB-BD31-4B8C-83A1-F6EECF244321}">
                <p14:modId xmlns:p14="http://schemas.microsoft.com/office/powerpoint/2010/main" val="774976025"/>
              </p:ext>
            </p:extLst>
          </p:nvPr>
        </p:nvGraphicFramePr>
        <p:xfrm>
          <a:off x="6386286" y="2456596"/>
          <a:ext cx="4741962" cy="37156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8283764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F9F933-6ACF-075D-6B60-8367D2DEB7F5}"/>
              </a:ext>
            </a:extLst>
          </p:cNvPr>
          <p:cNvSpPr>
            <a:spLocks noGrp="1"/>
          </p:cNvSpPr>
          <p:nvPr>
            <p:ph type="body" idx="1"/>
          </p:nvPr>
        </p:nvSpPr>
        <p:spPr>
          <a:xfrm>
            <a:off x="991462" y="1005363"/>
            <a:ext cx="5303522" cy="640080"/>
          </a:xfrm>
        </p:spPr>
        <p:txBody>
          <a:bodyPr/>
          <a:lstStyle/>
          <a:p>
            <a:r>
              <a:rPr lang="en-US" dirty="0"/>
              <a:t>PRE-CONSTRUCTION  (12 WEEKS OUT)</a:t>
            </a:r>
          </a:p>
        </p:txBody>
      </p:sp>
      <p:sp>
        <p:nvSpPr>
          <p:cNvPr id="3" name="Content Placeholder 2">
            <a:extLst>
              <a:ext uri="{FF2B5EF4-FFF2-40B4-BE49-F238E27FC236}">
                <a16:creationId xmlns:a16="http://schemas.microsoft.com/office/drawing/2014/main" id="{F9A2BFF1-A811-51DB-DF4C-E560C8127DE3}"/>
              </a:ext>
            </a:extLst>
          </p:cNvPr>
          <p:cNvSpPr>
            <a:spLocks noGrp="1"/>
          </p:cNvSpPr>
          <p:nvPr>
            <p:ph sz="half" idx="2"/>
          </p:nvPr>
        </p:nvSpPr>
        <p:spPr>
          <a:xfrm>
            <a:off x="1066800" y="1598931"/>
            <a:ext cx="5303522" cy="1695697"/>
          </a:xfrm>
        </p:spPr>
        <p:txBody>
          <a:bodyPr>
            <a:normAutofit lnSpcReduction="10000"/>
          </a:bodyPr>
          <a:lstStyle/>
          <a:p>
            <a:r>
              <a:rPr lang="en-US" dirty="0"/>
              <a:t>SIT DOWN WITH THE WALMART MANAGER </a:t>
            </a:r>
          </a:p>
          <a:p>
            <a:r>
              <a:rPr lang="en-US" dirty="0"/>
              <a:t>ORDER PRE-OPENING KIT</a:t>
            </a:r>
          </a:p>
          <a:p>
            <a:r>
              <a:rPr lang="en-US" dirty="0"/>
              <a:t>REACH OUT  TO LOCAL “CLIPPER” MAGAZINE FOR OPENING/AD</a:t>
            </a:r>
          </a:p>
          <a:p>
            <a:endParaRPr lang="en-US" dirty="0"/>
          </a:p>
          <a:p>
            <a:endParaRPr lang="en-US" dirty="0"/>
          </a:p>
        </p:txBody>
      </p:sp>
      <p:sp>
        <p:nvSpPr>
          <p:cNvPr id="4" name="Text Placeholder 3">
            <a:extLst>
              <a:ext uri="{FF2B5EF4-FFF2-40B4-BE49-F238E27FC236}">
                <a16:creationId xmlns:a16="http://schemas.microsoft.com/office/drawing/2014/main" id="{94361328-63FF-FB52-66A8-68E4DF8119EE}"/>
              </a:ext>
            </a:extLst>
          </p:cNvPr>
          <p:cNvSpPr>
            <a:spLocks noGrp="1"/>
          </p:cNvSpPr>
          <p:nvPr>
            <p:ph type="body" sz="quarter" idx="3"/>
          </p:nvPr>
        </p:nvSpPr>
        <p:spPr>
          <a:xfrm>
            <a:off x="6927741" y="685323"/>
            <a:ext cx="5264257" cy="640080"/>
          </a:xfrm>
        </p:spPr>
        <p:txBody>
          <a:bodyPr>
            <a:normAutofit/>
          </a:bodyPr>
          <a:lstStyle/>
          <a:p>
            <a:r>
              <a:rPr lang="en-US" dirty="0"/>
              <a:t>NIGHT BEFORE OPENING  “GO LIVE”</a:t>
            </a:r>
          </a:p>
        </p:txBody>
      </p:sp>
      <p:sp>
        <p:nvSpPr>
          <p:cNvPr id="5" name="Content Placeholder 4">
            <a:extLst>
              <a:ext uri="{FF2B5EF4-FFF2-40B4-BE49-F238E27FC236}">
                <a16:creationId xmlns:a16="http://schemas.microsoft.com/office/drawing/2014/main" id="{D5B5E4D0-AA16-8FB7-CC2D-0B7DC2B49212}"/>
              </a:ext>
            </a:extLst>
          </p:cNvPr>
          <p:cNvSpPr>
            <a:spLocks noGrp="1"/>
          </p:cNvSpPr>
          <p:nvPr>
            <p:ph sz="quarter" idx="4"/>
          </p:nvPr>
        </p:nvSpPr>
        <p:spPr>
          <a:xfrm>
            <a:off x="6927742" y="1344619"/>
            <a:ext cx="4754880" cy="1629337"/>
          </a:xfrm>
        </p:spPr>
        <p:txBody>
          <a:bodyPr>
            <a:normAutofit/>
          </a:bodyPr>
          <a:lstStyle/>
          <a:p>
            <a:r>
              <a:rPr lang="en-US" dirty="0"/>
              <a:t>PLACE ALL MARKETING MATERIALS PER THE PLAN-O-GRAM RECEIVED.  THIS INCLUDES ALL ELEMENTS OF THE PRINT MEDIA PACKAGE.   </a:t>
            </a:r>
          </a:p>
          <a:p>
            <a:pPr marL="0" indent="0">
              <a:buNone/>
            </a:pPr>
            <a:endParaRPr lang="en-US" dirty="0"/>
          </a:p>
        </p:txBody>
      </p:sp>
      <p:sp>
        <p:nvSpPr>
          <p:cNvPr id="6" name="Title 5">
            <a:extLst>
              <a:ext uri="{FF2B5EF4-FFF2-40B4-BE49-F238E27FC236}">
                <a16:creationId xmlns:a16="http://schemas.microsoft.com/office/drawing/2014/main" id="{3D420F60-D6D3-2A0F-1F9B-4498F7EC164D}"/>
              </a:ext>
            </a:extLst>
          </p:cNvPr>
          <p:cNvSpPr>
            <a:spLocks noGrp="1"/>
          </p:cNvSpPr>
          <p:nvPr>
            <p:ph type="title"/>
          </p:nvPr>
        </p:nvSpPr>
        <p:spPr>
          <a:xfrm>
            <a:off x="224459" y="33984"/>
            <a:ext cx="2708522" cy="1291419"/>
          </a:xfrm>
        </p:spPr>
        <p:txBody>
          <a:bodyPr/>
          <a:lstStyle/>
          <a:p>
            <a:r>
              <a:rPr lang="en-US" dirty="0"/>
              <a:t>TIMELINE- </a:t>
            </a:r>
          </a:p>
        </p:txBody>
      </p:sp>
      <p:sp>
        <p:nvSpPr>
          <p:cNvPr id="7" name="Text Placeholder 1">
            <a:extLst>
              <a:ext uri="{FF2B5EF4-FFF2-40B4-BE49-F238E27FC236}">
                <a16:creationId xmlns:a16="http://schemas.microsoft.com/office/drawing/2014/main" id="{E1916D44-83C8-1E3E-5185-4BAD1705BCF4}"/>
              </a:ext>
            </a:extLst>
          </p:cNvPr>
          <p:cNvSpPr txBox="1">
            <a:spLocks/>
          </p:cNvSpPr>
          <p:nvPr/>
        </p:nvSpPr>
        <p:spPr>
          <a:xfrm>
            <a:off x="1029130" y="3219878"/>
            <a:ext cx="5228185"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t>6 WEEKS/5 WEEKS PRIOR TO OPENING  </a:t>
            </a:r>
          </a:p>
        </p:txBody>
      </p:sp>
      <p:sp>
        <p:nvSpPr>
          <p:cNvPr id="8" name="Content Placeholder 2">
            <a:extLst>
              <a:ext uri="{FF2B5EF4-FFF2-40B4-BE49-F238E27FC236}">
                <a16:creationId xmlns:a16="http://schemas.microsoft.com/office/drawing/2014/main" id="{60758E09-A284-0709-8AA1-55618A1C6C16}"/>
              </a:ext>
            </a:extLst>
          </p:cNvPr>
          <p:cNvSpPr txBox="1">
            <a:spLocks/>
          </p:cNvSpPr>
          <p:nvPr/>
        </p:nvSpPr>
        <p:spPr>
          <a:xfrm>
            <a:off x="1066800" y="3744336"/>
            <a:ext cx="4754880" cy="1894475"/>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dirty="0"/>
              <a:t>ORDER THE PRINT MEDIA PACKAGE &amp; INSPECT WITHIN 48 HOURS OF DELIVERY </a:t>
            </a:r>
          </a:p>
          <a:p>
            <a:r>
              <a:rPr lang="en-US" dirty="0"/>
              <a:t>FINALIZE A MAILER AND SET IT UP FOR EXECUTION IF YOU ARE DOING IT (CLIPPER MAGAZINE?)</a:t>
            </a:r>
          </a:p>
        </p:txBody>
      </p:sp>
      <p:sp>
        <p:nvSpPr>
          <p:cNvPr id="9" name="Text Placeholder 1">
            <a:extLst>
              <a:ext uri="{FF2B5EF4-FFF2-40B4-BE49-F238E27FC236}">
                <a16:creationId xmlns:a16="http://schemas.microsoft.com/office/drawing/2014/main" id="{F82369DB-42BF-FEC1-4CC3-A4151C255EB9}"/>
              </a:ext>
            </a:extLst>
          </p:cNvPr>
          <p:cNvSpPr txBox="1">
            <a:spLocks/>
          </p:cNvSpPr>
          <p:nvPr/>
        </p:nvSpPr>
        <p:spPr>
          <a:xfrm>
            <a:off x="1066800" y="5638811"/>
            <a:ext cx="5228184" cy="824626"/>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t>ASSOCIATE APPRECIATION</a:t>
            </a:r>
          </a:p>
          <a:p>
            <a:r>
              <a:rPr lang="en-US" dirty="0"/>
              <a:t> (PRE-OPEN- 1 DAY BEFORE “GO LIVE”)</a:t>
            </a:r>
          </a:p>
        </p:txBody>
      </p:sp>
      <p:sp>
        <p:nvSpPr>
          <p:cNvPr id="11" name="Text Placeholder 3">
            <a:extLst>
              <a:ext uri="{FF2B5EF4-FFF2-40B4-BE49-F238E27FC236}">
                <a16:creationId xmlns:a16="http://schemas.microsoft.com/office/drawing/2014/main" id="{B7DB1172-6694-E035-A377-80B369B9D211}"/>
              </a:ext>
            </a:extLst>
          </p:cNvPr>
          <p:cNvSpPr txBox="1">
            <a:spLocks/>
          </p:cNvSpPr>
          <p:nvPr/>
        </p:nvSpPr>
        <p:spPr>
          <a:xfrm>
            <a:off x="6927742" y="2654549"/>
            <a:ext cx="4754880"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t>OPENING DAY  </a:t>
            </a:r>
          </a:p>
        </p:txBody>
      </p:sp>
      <p:sp>
        <p:nvSpPr>
          <p:cNvPr id="12" name="Content Placeholder 4">
            <a:extLst>
              <a:ext uri="{FF2B5EF4-FFF2-40B4-BE49-F238E27FC236}">
                <a16:creationId xmlns:a16="http://schemas.microsoft.com/office/drawing/2014/main" id="{B96CEAB0-B15A-842B-E23B-0EFD083F7ECE}"/>
              </a:ext>
            </a:extLst>
          </p:cNvPr>
          <p:cNvSpPr txBox="1">
            <a:spLocks/>
          </p:cNvSpPr>
          <p:nvPr/>
        </p:nvSpPr>
        <p:spPr>
          <a:xfrm>
            <a:off x="6927741" y="3356098"/>
            <a:ext cx="5012772" cy="1273303"/>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dirty="0"/>
              <a:t>SAMPLE</a:t>
            </a:r>
          </a:p>
          <a:p>
            <a:r>
              <a:rPr lang="en-US" dirty="0"/>
              <a:t>GIVE AWAYS</a:t>
            </a:r>
          </a:p>
          <a:p>
            <a:r>
              <a:rPr lang="en-US" dirty="0"/>
              <a:t>WALMART RADIO ANNOUNCEMENTS</a:t>
            </a:r>
          </a:p>
        </p:txBody>
      </p:sp>
      <p:sp>
        <p:nvSpPr>
          <p:cNvPr id="13" name="Text Placeholder 3">
            <a:extLst>
              <a:ext uri="{FF2B5EF4-FFF2-40B4-BE49-F238E27FC236}">
                <a16:creationId xmlns:a16="http://schemas.microsoft.com/office/drawing/2014/main" id="{8DD4D9DB-32A0-BE39-E570-94E87DC2D190}"/>
              </a:ext>
            </a:extLst>
          </p:cNvPr>
          <p:cNvSpPr txBox="1">
            <a:spLocks/>
          </p:cNvSpPr>
          <p:nvPr/>
        </p:nvSpPr>
        <p:spPr>
          <a:xfrm>
            <a:off x="6927742" y="4889949"/>
            <a:ext cx="4754880"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t>90/120 DAY REFRESH &amp; ONGOING MARKETING</a:t>
            </a:r>
          </a:p>
        </p:txBody>
      </p:sp>
      <p:pic>
        <p:nvPicPr>
          <p:cNvPr id="14" name="Picture 13" descr="A picture containing font, text, logo, graphics&#10;&#10;Description automatically generated">
            <a:extLst>
              <a:ext uri="{FF2B5EF4-FFF2-40B4-BE49-F238E27FC236}">
                <a16:creationId xmlns:a16="http://schemas.microsoft.com/office/drawing/2014/main" id="{9EEAA232-3B47-A262-416B-CC6D312B1CEF}"/>
              </a:ext>
            </a:extLst>
          </p:cNvPr>
          <p:cNvPicPr>
            <a:picLocks noChangeAspect="1"/>
          </p:cNvPicPr>
          <p:nvPr/>
        </p:nvPicPr>
        <p:blipFill>
          <a:blip r:embed="rId2"/>
          <a:stretch>
            <a:fillRect/>
          </a:stretch>
        </p:blipFill>
        <p:spPr>
          <a:xfrm>
            <a:off x="10946844" y="6051124"/>
            <a:ext cx="1245155" cy="691061"/>
          </a:xfrm>
          <a:prstGeom prst="rect">
            <a:avLst/>
          </a:prstGeom>
        </p:spPr>
      </p:pic>
    </p:spTree>
    <p:extLst>
      <p:ext uri="{BB962C8B-B14F-4D97-AF65-F5344CB8AC3E}">
        <p14:creationId xmlns:p14="http://schemas.microsoft.com/office/powerpoint/2010/main" val="3207455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7" name="Oval 16">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20" name="Rectangle 19">
            <a:extLst>
              <a:ext uri="{FF2B5EF4-FFF2-40B4-BE49-F238E27FC236}">
                <a16:creationId xmlns:a16="http://schemas.microsoft.com/office/drawing/2014/main" id="{F4664CB4-B2D2-4732-AB2C-939321E99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D03168EC-D910-4109-8158-A433124BB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2EB50A5-ED88-4DB9-A0A0-1370FEEE6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3" y="1110053"/>
            <a:ext cx="663143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D4D0600-660B-9997-317A-CC6A0A98DF94}"/>
              </a:ext>
            </a:extLst>
          </p:cNvPr>
          <p:cNvSpPr txBox="1"/>
          <p:nvPr/>
        </p:nvSpPr>
        <p:spPr>
          <a:xfrm>
            <a:off x="920158" y="1110052"/>
            <a:ext cx="6632106" cy="5039875"/>
          </a:xfrm>
          <a:prstGeom prst="rect">
            <a:avLst/>
          </a:prstGeom>
        </p:spPr>
        <p:txBody>
          <a:bodyPr vert="horz" lIns="91440" tIns="45720" rIns="91440" bIns="45720" rtlCol="0" anchor="ctr">
            <a:normAutofit fontScale="32500" lnSpcReduction="20000"/>
          </a:bodyPr>
          <a:lstStyle/>
          <a:p>
            <a:pPr marL="0" indent="0" algn="ctr">
              <a:buNone/>
            </a:pPr>
            <a:r>
              <a:rPr lang="en-US" sz="4400" dirty="0"/>
              <a:t>Sit down with the Walmart General Manager</a:t>
            </a:r>
          </a:p>
          <a:p>
            <a:pPr marL="0" indent="0" algn="ctr">
              <a:buNone/>
            </a:pPr>
            <a:r>
              <a:rPr lang="en-US" sz="4400" dirty="0"/>
              <a:t>Introduce yourself and keep them informed of all critical deadlines etc. with your restaurant.  Show them how excited you are to become part of the Walmart Family</a:t>
            </a:r>
          </a:p>
          <a:p>
            <a:pPr marL="0" indent="0" algn="ctr">
              <a:buNone/>
            </a:pPr>
            <a:r>
              <a:rPr lang="en-US" sz="4400" dirty="0">
                <a:solidFill>
                  <a:srgbClr val="FF0000"/>
                </a:solidFill>
              </a:rPr>
              <a:t>Topics may include but are not limited to-</a:t>
            </a:r>
          </a:p>
          <a:p>
            <a:pPr marL="0" indent="0">
              <a:buNone/>
            </a:pPr>
            <a:endParaRPr lang="en-US" sz="4400" dirty="0"/>
          </a:p>
          <a:p>
            <a:pPr marR="0" lvl="0">
              <a:spcBef>
                <a:spcPts val="0"/>
              </a:spcBef>
              <a:spcAft>
                <a:spcPts val="0"/>
              </a:spcAft>
              <a:buFont typeface="Wingdings" pitchFamily="2" charset="2"/>
              <a:buChar char="ü"/>
            </a:pPr>
            <a:r>
              <a:rPr lang="en-US" sz="4000" dirty="0">
                <a:effectLst/>
                <a:latin typeface="Calibri" panose="020F0502020204030204" pitchFamily="34" charset="0"/>
                <a:ea typeface="Calibri" panose="020F0502020204030204" pitchFamily="34" charset="0"/>
                <a:cs typeface="Times New Roman" panose="02020603050405020304" pitchFamily="18" charset="0"/>
              </a:rPr>
              <a:t>Meet and greet/introductions.</a:t>
            </a:r>
          </a:p>
          <a:p>
            <a:pPr marR="0" lvl="0">
              <a:spcBef>
                <a:spcPts val="0"/>
              </a:spcBef>
              <a:spcAft>
                <a:spcPts val="0"/>
              </a:spcAft>
              <a:buFont typeface="Wingdings" pitchFamily="2" charset="2"/>
              <a:buChar char="ü"/>
            </a:pPr>
            <a:r>
              <a:rPr lang="en-US" sz="4000" dirty="0">
                <a:effectLst/>
                <a:latin typeface="Calibri" panose="020F0502020204030204" pitchFamily="34" charset="0"/>
                <a:ea typeface="Calibri" panose="020F0502020204030204" pitchFamily="34" charset="0"/>
                <a:cs typeface="Times New Roman" panose="02020603050405020304" pitchFamily="18" charset="0"/>
              </a:rPr>
              <a:t>Any promotional materials that will be installed during the </a:t>
            </a:r>
            <a:r>
              <a:rPr lang="en-US" sz="4000" dirty="0">
                <a:latin typeface="Calibri" panose="020F0502020204030204" pitchFamily="34" charset="0"/>
                <a:ea typeface="Calibri" panose="020F0502020204030204" pitchFamily="34" charset="0"/>
                <a:cs typeface="Times New Roman" panose="02020603050405020304" pitchFamily="18" charset="0"/>
              </a:rPr>
              <a:t>pre- </a:t>
            </a:r>
            <a:r>
              <a:rPr lang="en-US" sz="4000" dirty="0">
                <a:effectLst/>
                <a:latin typeface="Calibri" panose="020F0502020204030204" pitchFamily="34" charset="0"/>
                <a:ea typeface="Calibri" panose="020F0502020204030204" pitchFamily="34" charset="0"/>
                <a:cs typeface="Times New Roman" panose="02020603050405020304" pitchFamily="18" charset="0"/>
              </a:rPr>
              <a:t>grand opening and for the weeks surrounding it, show the “Plan O Gram” &amp; all</a:t>
            </a:r>
            <a:r>
              <a:rPr lang="en-US" sz="4000" dirty="0">
                <a:latin typeface="Calibri" panose="020F0502020204030204" pitchFamily="34" charset="0"/>
                <a:ea typeface="Calibri" panose="020F0502020204030204" pitchFamily="34" charset="0"/>
                <a:cs typeface="Times New Roman" panose="02020603050405020304" pitchFamily="18" charset="0"/>
              </a:rPr>
              <a:t> the items you are going to display.  Be sure to get approval and buy off from the Walmart Manager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buFont typeface="Wingdings" pitchFamily="2" charset="2"/>
              <a:buChar char="ü"/>
            </a:pPr>
            <a:r>
              <a:rPr lang="en-US" sz="4000" dirty="0">
                <a:effectLst/>
                <a:latin typeface="Calibri" panose="020F0502020204030204" pitchFamily="34" charset="0"/>
                <a:ea typeface="Calibri" panose="020F0502020204030204" pitchFamily="34" charset="0"/>
                <a:cs typeface="Times New Roman" panose="02020603050405020304" pitchFamily="18" charset="0"/>
              </a:rPr>
              <a:t>Any discounts or offers that will be introduced to the Walmart staff.  Show the discount poster that goes in the breakroom</a:t>
            </a:r>
            <a:r>
              <a:rPr lang="en-US" sz="4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(example- discounts have been 10-20 % off.)</a:t>
            </a:r>
          </a:p>
          <a:p>
            <a:pPr marR="0" lvl="0">
              <a:spcBef>
                <a:spcPts val="0"/>
              </a:spcBef>
              <a:spcAft>
                <a:spcPts val="0"/>
              </a:spcAft>
              <a:buFont typeface="Wingdings" pitchFamily="2" charset="2"/>
              <a:buChar char="ü"/>
            </a:pPr>
            <a:r>
              <a:rPr lang="en-US" sz="4000" dirty="0">
                <a:effectLst/>
                <a:latin typeface="Calibri" panose="020F0502020204030204" pitchFamily="34" charset="0"/>
                <a:ea typeface="Calibri" panose="020F0502020204030204" pitchFamily="34" charset="0"/>
                <a:cs typeface="Times New Roman" panose="02020603050405020304" pitchFamily="18" charset="0"/>
              </a:rPr>
              <a:t>Ask to be part of the Walmart daily team rallies for the 1</a:t>
            </a:r>
            <a:r>
              <a:rPr lang="en-US" sz="40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4000" dirty="0">
                <a:effectLst/>
                <a:latin typeface="Calibri" panose="020F0502020204030204" pitchFamily="34" charset="0"/>
                <a:ea typeface="Calibri" panose="020F0502020204030204" pitchFamily="34" charset="0"/>
                <a:cs typeface="Times New Roman" panose="02020603050405020304" pitchFamily="18" charset="0"/>
              </a:rPr>
              <a:t> week or 2 after opening.</a:t>
            </a:r>
          </a:p>
          <a:p>
            <a:pPr marR="0" lvl="0">
              <a:spcBef>
                <a:spcPts val="0"/>
              </a:spcBef>
              <a:spcAft>
                <a:spcPts val="0"/>
              </a:spcAft>
              <a:buFont typeface="Wingdings" pitchFamily="2" charset="2"/>
              <a:buChar char="ü"/>
            </a:pPr>
            <a:r>
              <a:rPr lang="en-US" sz="4000" dirty="0">
                <a:effectLst/>
                <a:latin typeface="Calibri" panose="020F0502020204030204" pitchFamily="34" charset="0"/>
                <a:ea typeface="Calibri" panose="020F0502020204030204" pitchFamily="34" charset="0"/>
                <a:cs typeface="Times New Roman" panose="02020603050405020304" pitchFamily="18" charset="0"/>
              </a:rPr>
              <a:t>Ask if announcements be made on the loudspeaker for the grand opening directing people to visit the new </a:t>
            </a:r>
            <a:r>
              <a:rPr lang="en-US" sz="4000" b="1" u="sng" dirty="0">
                <a:effectLst/>
                <a:latin typeface="Calibri" panose="020F0502020204030204" pitchFamily="34" charset="0"/>
                <a:ea typeface="Calibri" panose="020F0502020204030204" pitchFamily="34" charset="0"/>
                <a:cs typeface="Times New Roman" panose="02020603050405020304" pitchFamily="18" charset="0"/>
              </a:rPr>
              <a:t>MIAMI GRILL</a:t>
            </a:r>
            <a:r>
              <a:rPr lang="en-US" sz="4000" dirty="0">
                <a:effectLst/>
                <a:latin typeface="Calibri" panose="020F0502020204030204" pitchFamily="34" charset="0"/>
                <a:ea typeface="Calibri" panose="020F0502020204030204" pitchFamily="34" charset="0"/>
                <a:cs typeface="Times New Roman" panose="02020603050405020304" pitchFamily="18" charset="0"/>
              </a:rPr>
              <a:t>…?</a:t>
            </a:r>
          </a:p>
          <a:p>
            <a:pPr marR="0" lvl="0">
              <a:spcBef>
                <a:spcPts val="0"/>
              </a:spcBef>
              <a:spcAft>
                <a:spcPts val="0"/>
              </a:spcAft>
              <a:buFont typeface="Wingdings" pitchFamily="2" charset="2"/>
              <a:buChar char="ü"/>
            </a:pPr>
            <a:r>
              <a:rPr lang="en-US" sz="4000" dirty="0">
                <a:effectLst/>
                <a:latin typeface="Calibri" panose="020F0502020204030204" pitchFamily="34" charset="0"/>
                <a:ea typeface="Calibri" panose="020F0502020204030204" pitchFamily="34" charset="0"/>
                <a:cs typeface="Times New Roman" panose="02020603050405020304" pitchFamily="18" charset="0"/>
              </a:rPr>
              <a:t>Discuss important dates like construction completion and “Go </a:t>
            </a:r>
            <a:r>
              <a:rPr lang="en-US" sz="4000" dirty="0">
                <a:latin typeface="Calibri" panose="020F0502020204030204" pitchFamily="34" charset="0"/>
                <a:ea typeface="Calibri" panose="020F0502020204030204" pitchFamily="34" charset="0"/>
                <a:cs typeface="Times New Roman" panose="02020603050405020304" pitchFamily="18" charset="0"/>
              </a:rPr>
              <a:t>L</a:t>
            </a:r>
            <a:r>
              <a:rPr lang="en-US" sz="4000" dirty="0">
                <a:effectLst/>
                <a:latin typeface="Calibri" panose="020F0502020204030204" pitchFamily="34" charset="0"/>
                <a:ea typeface="Calibri" panose="020F0502020204030204" pitchFamily="34" charset="0"/>
                <a:cs typeface="Times New Roman" panose="02020603050405020304" pitchFamily="18" charset="0"/>
              </a:rPr>
              <a:t>ive.”</a:t>
            </a:r>
          </a:p>
          <a:p>
            <a:pPr>
              <a:spcBef>
                <a:spcPts val="0"/>
              </a:spcBef>
              <a:buFont typeface="Wingdings" pitchFamily="2" charset="2"/>
              <a:buChar char="ü"/>
            </a:pPr>
            <a:r>
              <a:rPr lang="en-US" sz="4000" dirty="0">
                <a:latin typeface="Calibri" panose="020F0502020204030204" pitchFamily="34" charset="0"/>
                <a:ea typeface="Calibri" panose="020F0502020204030204" pitchFamily="34" charset="0"/>
                <a:cs typeface="Times New Roman" panose="02020603050405020304" pitchFamily="18" charset="0"/>
              </a:rPr>
              <a:t>Can they do a “AD” on the back TV Wall in the Electronics Department?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sz="4000" dirty="0">
                <a:effectLst/>
                <a:latin typeface="Calibri" panose="020F0502020204030204" pitchFamily="34" charset="0"/>
                <a:ea typeface="Calibri" panose="020F0502020204030204" pitchFamily="34" charset="0"/>
                <a:cs typeface="Times New Roman" panose="02020603050405020304" pitchFamily="18" charset="0"/>
              </a:rPr>
              <a:t>TOOLS:  </a:t>
            </a:r>
          </a:p>
          <a:p>
            <a:pPr marL="0" marR="0" lvl="0" indent="0">
              <a:spcBef>
                <a:spcPts val="0"/>
              </a:spcBef>
              <a:spcAft>
                <a:spcPts val="0"/>
              </a:spcAft>
              <a:buNone/>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itchFamily="2" charset="2"/>
              <a:buChar char="Ø"/>
            </a:pPr>
            <a:r>
              <a:rPr lang="en-US" sz="4000" dirty="0">
                <a:effectLst/>
                <a:latin typeface="Calibri" panose="020F0502020204030204" pitchFamily="34" charset="0"/>
                <a:ea typeface="Calibri" panose="020F0502020204030204" pitchFamily="34" charset="0"/>
                <a:cs typeface="Times New Roman" panose="02020603050405020304" pitchFamily="18" charset="0"/>
              </a:rPr>
              <a:t>Independent Operator Service Handbook will give you the details of what you are officially allowed to put up during the Opening.  If the Walmart Manager is saying they will not allow something, be sure to contact CDS so they may step in and provide guidance.  This Handbook can be found under ”Resources” located on:  </a:t>
            </a:r>
            <a:r>
              <a:rPr lang="en-US" sz="4000" u="sng" dirty="0">
                <a:solidFill>
                  <a:srgbClr val="0070C0"/>
                </a:solidFill>
                <a:effectLst/>
                <a:hlinkClick r:id="rId6">
                  <a:extLst>
                    <a:ext uri="{A12FA001-AC4F-418D-AE19-62706E023703}">
                      <ahyp:hlinkClr xmlns:ahyp="http://schemas.microsoft.com/office/drawing/2018/hyperlinkcolor" val="tx"/>
                    </a:ext>
                  </a:extLst>
                </a:hlinkClick>
              </a:rPr>
              <a:t>www.miamigrill.twintowersmarketing.com</a:t>
            </a:r>
            <a:endParaRPr lang="en-US" sz="4000" u="sng" dirty="0">
              <a:solidFill>
                <a:srgbClr val="0070C0"/>
              </a:solidFill>
              <a:effectLst/>
            </a:endParaRPr>
          </a:p>
          <a:p>
            <a:pPr marR="0" lvl="0">
              <a:spcBef>
                <a:spcPts val="0"/>
              </a:spcBef>
              <a:spcAft>
                <a:spcPts val="0"/>
              </a:spcAft>
              <a:buFont typeface="Wingdings" pitchFamily="2" charset="2"/>
              <a:buChar char="Ø"/>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Stick Figures Agreement Meeting | Great PowerPoint ClipArt for  Presentations - PresenterMedia.com">
            <a:extLst>
              <a:ext uri="{FF2B5EF4-FFF2-40B4-BE49-F238E27FC236}">
                <a16:creationId xmlns:a16="http://schemas.microsoft.com/office/drawing/2014/main" id="{9CC9BB20-86DB-4D8A-77B8-9AD91282BD4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855117" y="1702032"/>
            <a:ext cx="3416725" cy="34167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0AA47C27-8894-42A7-8D01-C902DA9B7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8B4BD81D-EAC7-4C48-A5FD-A1156EC849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29" name="Oval 28">
              <a:extLst>
                <a:ext uri="{FF2B5EF4-FFF2-40B4-BE49-F238E27FC236}">
                  <a16:creationId xmlns:a16="http://schemas.microsoft.com/office/drawing/2014/main" id="{9CAF43F4-8892-4C5D-A8ED-C423F5175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 name="Oval 29">
              <a:extLst>
                <a:ext uri="{FF2B5EF4-FFF2-40B4-BE49-F238E27FC236}">
                  <a16:creationId xmlns:a16="http://schemas.microsoft.com/office/drawing/2014/main" id="{2D028E2F-5F35-49A4-86F5-81814931EB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 name="Picture 1" descr="A picture containing font, text, logo, graphics&#10;&#10;Description automatically generated">
            <a:extLst>
              <a:ext uri="{FF2B5EF4-FFF2-40B4-BE49-F238E27FC236}">
                <a16:creationId xmlns:a16="http://schemas.microsoft.com/office/drawing/2014/main" id="{D6ED31E8-A0CE-97EE-4873-55BFF8B73451}"/>
              </a:ext>
            </a:extLst>
          </p:cNvPr>
          <p:cNvPicPr>
            <a:picLocks noChangeAspect="1"/>
          </p:cNvPicPr>
          <p:nvPr/>
        </p:nvPicPr>
        <p:blipFill>
          <a:blip r:embed="rId8"/>
          <a:stretch>
            <a:fillRect/>
          </a:stretch>
        </p:blipFill>
        <p:spPr>
          <a:xfrm>
            <a:off x="10836944" y="6054936"/>
            <a:ext cx="1245155" cy="691061"/>
          </a:xfrm>
          <a:prstGeom prst="rect">
            <a:avLst/>
          </a:prstGeom>
        </p:spPr>
      </p:pic>
      <p:sp>
        <p:nvSpPr>
          <p:cNvPr id="6" name="Title 1">
            <a:extLst>
              <a:ext uri="{FF2B5EF4-FFF2-40B4-BE49-F238E27FC236}">
                <a16:creationId xmlns:a16="http://schemas.microsoft.com/office/drawing/2014/main" id="{E9E8E2AB-E0FA-AEF0-41A6-45FE94E5C0AC}"/>
              </a:ext>
            </a:extLst>
          </p:cNvPr>
          <p:cNvSpPr txBox="1">
            <a:spLocks/>
          </p:cNvSpPr>
          <p:nvPr/>
        </p:nvSpPr>
        <p:spPr>
          <a:xfrm>
            <a:off x="105983" y="53986"/>
            <a:ext cx="11852694" cy="1002082"/>
          </a:xfrm>
          <a:prstGeom prst="rect">
            <a:avLst/>
          </a:prstGeom>
        </p:spPr>
        <p:txBody>
          <a:bodyPr>
            <a:normAutofit fontScale="97500" lnSpcReduction="10000"/>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2500" dirty="0"/>
              <a:t>PRE-CONSTRUCTION  (12 WEEKS OUT)</a:t>
            </a:r>
            <a:br>
              <a:rPr lang="en-US" sz="2500" dirty="0"/>
            </a:br>
            <a:br>
              <a:rPr lang="en-US" sz="2500" dirty="0"/>
            </a:br>
            <a:r>
              <a:rPr lang="en-US" sz="2500" dirty="0"/>
              <a:t>Building Partnerships through Walmart relationships- best practices</a:t>
            </a:r>
          </a:p>
        </p:txBody>
      </p:sp>
    </p:spTree>
    <p:extLst>
      <p:ext uri="{BB962C8B-B14F-4D97-AF65-F5344CB8AC3E}">
        <p14:creationId xmlns:p14="http://schemas.microsoft.com/office/powerpoint/2010/main" val="2926591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01C40124-1649-4FF2-8F64-C8284EB9FD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6" name="Oval 35">
              <a:extLst>
                <a:ext uri="{FF2B5EF4-FFF2-40B4-BE49-F238E27FC236}">
                  <a16:creationId xmlns:a16="http://schemas.microsoft.com/office/drawing/2014/main" id="{086727CD-9977-4B25-9516-2B6E06AAA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7" name="Oval 36">
              <a:extLst>
                <a:ext uri="{FF2B5EF4-FFF2-40B4-BE49-F238E27FC236}">
                  <a16:creationId xmlns:a16="http://schemas.microsoft.com/office/drawing/2014/main" id="{219F4D31-E06B-4B98-A1F1-A29AFCBDD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9" name="Rectangle 38">
            <a:extLst>
              <a:ext uri="{FF2B5EF4-FFF2-40B4-BE49-F238E27FC236}">
                <a16:creationId xmlns:a16="http://schemas.microsoft.com/office/drawing/2014/main" id="{04C6A80A-C3F4-48DE-80ED-845C8B3E1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9E8E2AB-E0FA-AEF0-41A6-45FE94E5C0AC}"/>
              </a:ext>
            </a:extLst>
          </p:cNvPr>
          <p:cNvSpPr txBox="1">
            <a:spLocks/>
          </p:cNvSpPr>
          <p:nvPr/>
        </p:nvSpPr>
        <p:spPr>
          <a:xfrm>
            <a:off x="4970109" y="742939"/>
            <a:ext cx="6730277" cy="1609344"/>
          </a:xfrm>
          <a:prstGeom prst="rect">
            <a:avLst/>
          </a:prstGeom>
          <a:ln>
            <a:noFill/>
          </a:ln>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5400" kern="1200" cap="all" baseline="0">
                <a:blipFill>
                  <a:blip r:embed="rId6">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spcAft>
                <a:spcPts val="600"/>
              </a:spcAft>
            </a:pPr>
            <a:r>
              <a:rPr lang="en-US" sz="3400" dirty="0"/>
              <a:t>ORDER THE PRE-OPENING KIT</a:t>
            </a:r>
          </a:p>
          <a:p>
            <a:pPr algn="ctr">
              <a:spcAft>
                <a:spcPts val="600"/>
              </a:spcAft>
            </a:pPr>
            <a:r>
              <a:rPr lang="en-US" sz="3400" dirty="0"/>
              <a:t>  (12 WEEKS OUT)</a:t>
            </a:r>
            <a:br>
              <a:rPr lang="en-US" sz="3400" dirty="0"/>
            </a:br>
            <a:br>
              <a:rPr lang="en-US" sz="3400" dirty="0"/>
            </a:br>
            <a:endParaRPr lang="en-US" sz="3400" dirty="0"/>
          </a:p>
        </p:txBody>
      </p:sp>
      <p:pic>
        <p:nvPicPr>
          <p:cNvPr id="7" name="Picture 6" descr="A sign on a fence&#10;&#10;Description automatically generated">
            <a:extLst>
              <a:ext uri="{FF2B5EF4-FFF2-40B4-BE49-F238E27FC236}">
                <a16:creationId xmlns:a16="http://schemas.microsoft.com/office/drawing/2014/main" id="{E40BA11A-F58E-37D3-F477-C7F688D4038F}"/>
              </a:ext>
            </a:extLst>
          </p:cNvPr>
          <p:cNvPicPr>
            <a:picLocks noChangeAspect="1"/>
          </p:cNvPicPr>
          <p:nvPr/>
        </p:nvPicPr>
        <p:blipFill>
          <a:blip r:embed="rId7"/>
          <a:stretch>
            <a:fillRect/>
          </a:stretch>
        </p:blipFill>
        <p:spPr>
          <a:xfrm>
            <a:off x="640080" y="1100981"/>
            <a:ext cx="3369910" cy="1786051"/>
          </a:xfrm>
          <a:prstGeom prst="rect">
            <a:avLst/>
          </a:prstGeom>
        </p:spPr>
      </p:pic>
      <p:pic>
        <p:nvPicPr>
          <p:cNvPr id="9" name="Picture 8" descr="A sign on a wall&#10;&#10;Description automatically generated">
            <a:extLst>
              <a:ext uri="{FF2B5EF4-FFF2-40B4-BE49-F238E27FC236}">
                <a16:creationId xmlns:a16="http://schemas.microsoft.com/office/drawing/2014/main" id="{E18018D7-C13C-E245-5606-94AC9A96399A}"/>
              </a:ext>
            </a:extLst>
          </p:cNvPr>
          <p:cNvPicPr>
            <a:picLocks noChangeAspect="1"/>
          </p:cNvPicPr>
          <p:nvPr/>
        </p:nvPicPr>
        <p:blipFill>
          <a:blip r:embed="rId8"/>
          <a:stretch>
            <a:fillRect/>
          </a:stretch>
        </p:blipFill>
        <p:spPr>
          <a:xfrm>
            <a:off x="640080" y="4018622"/>
            <a:ext cx="3369910" cy="1524883"/>
          </a:xfrm>
          <a:prstGeom prst="rect">
            <a:avLst/>
          </a:prstGeom>
        </p:spPr>
      </p:pic>
      <p:sp>
        <p:nvSpPr>
          <p:cNvPr id="4" name="TextBox 3">
            <a:extLst>
              <a:ext uri="{FF2B5EF4-FFF2-40B4-BE49-F238E27FC236}">
                <a16:creationId xmlns:a16="http://schemas.microsoft.com/office/drawing/2014/main" id="{DD4D0600-660B-9997-317A-CC6A0A98DF94}"/>
              </a:ext>
            </a:extLst>
          </p:cNvPr>
          <p:cNvSpPr txBox="1"/>
          <p:nvPr/>
        </p:nvSpPr>
        <p:spPr>
          <a:xfrm>
            <a:off x="4970109" y="2121408"/>
            <a:ext cx="6730276" cy="4050792"/>
          </a:xfrm>
          <a:prstGeom prst="rect">
            <a:avLst/>
          </a:prstGeom>
        </p:spPr>
        <p:txBody>
          <a:bodyPr vert="horz" lIns="91440" tIns="45720" rIns="91440" bIns="45720" rtlCol="0">
            <a:normAutofit/>
          </a:bodyPr>
          <a:lstStyle/>
          <a:p>
            <a:pPr indent="-182880">
              <a:lnSpc>
                <a:spcPct val="90000"/>
              </a:lnSpc>
              <a:spcAft>
                <a:spcPts val="600"/>
              </a:spcAft>
              <a:buClr>
                <a:schemeClr val="accent1">
                  <a:lumMod val="75000"/>
                </a:schemeClr>
              </a:buClr>
              <a:buSzPct val="85000"/>
              <a:buFont typeface="Wingdings" pitchFamily="2" charset="2"/>
              <a:buChar char="§"/>
            </a:pPr>
            <a:r>
              <a:rPr lang="en-US" dirty="0"/>
              <a:t>LOG ONTO:  </a:t>
            </a:r>
            <a:r>
              <a:rPr lang="en-US" u="sng" dirty="0">
                <a:solidFill>
                  <a:srgbClr val="0070C0"/>
                </a:solidFill>
                <a:effectLst/>
                <a:hlinkClick r:id="rId9">
                  <a:extLst>
                    <a:ext uri="{A12FA001-AC4F-418D-AE19-62706E023703}">
                      <ahyp:hlinkClr xmlns:ahyp="http://schemas.microsoft.com/office/drawing/2018/hyperlinkcolor" val="tx"/>
                    </a:ext>
                  </a:extLst>
                </a:hlinkClick>
              </a:rPr>
              <a:t>www.miamigrill.twintowersmarketing.com</a:t>
            </a:r>
            <a:endParaRPr lang="en-US" u="sng" dirty="0">
              <a:solidFill>
                <a:srgbClr val="0070C0"/>
              </a:solidFill>
              <a:effectLst/>
            </a:endParaRPr>
          </a:p>
          <a:p>
            <a:pPr>
              <a:lnSpc>
                <a:spcPct val="90000"/>
              </a:lnSpc>
              <a:spcAft>
                <a:spcPts val="600"/>
              </a:spcAft>
              <a:buClr>
                <a:schemeClr val="accent1">
                  <a:lumMod val="75000"/>
                </a:schemeClr>
              </a:buClr>
              <a:buSzPct val="85000"/>
            </a:pPr>
            <a:endParaRPr lang="en-US" dirty="0">
              <a:effectLst/>
            </a:endParaRPr>
          </a:p>
          <a:p>
            <a:pPr marL="388620">
              <a:lnSpc>
                <a:spcPct val="90000"/>
              </a:lnSpc>
              <a:spcAft>
                <a:spcPts val="600"/>
              </a:spcAft>
              <a:buClr>
                <a:schemeClr val="accent1">
                  <a:lumMod val="75000"/>
                </a:schemeClr>
              </a:buClr>
              <a:buSzPct val="85000"/>
            </a:pPr>
            <a:r>
              <a:rPr lang="en-US" dirty="0">
                <a:effectLst/>
              </a:rPr>
              <a:t>Order the Pre-Opening Kit which includes, but is not limited to :</a:t>
            </a:r>
          </a:p>
          <a:p>
            <a:pPr marL="674370" indent="-285750">
              <a:lnSpc>
                <a:spcPct val="90000"/>
              </a:lnSpc>
              <a:spcAft>
                <a:spcPts val="600"/>
              </a:spcAft>
              <a:buClr>
                <a:schemeClr val="accent1">
                  <a:lumMod val="75000"/>
                </a:schemeClr>
              </a:buClr>
              <a:buSzPct val="85000"/>
              <a:buFont typeface="Wingdings" pitchFamily="2" charset="2"/>
              <a:buChar char="ü"/>
            </a:pPr>
            <a:r>
              <a:rPr lang="en-US" dirty="0"/>
              <a:t>Standee </a:t>
            </a:r>
          </a:p>
          <a:p>
            <a:pPr marL="674370" indent="-285750">
              <a:lnSpc>
                <a:spcPct val="90000"/>
              </a:lnSpc>
              <a:spcAft>
                <a:spcPts val="600"/>
              </a:spcAft>
              <a:buClr>
                <a:schemeClr val="accent1">
                  <a:lumMod val="75000"/>
                </a:schemeClr>
              </a:buClr>
              <a:buSzPct val="85000"/>
              <a:buFont typeface="Wingdings" pitchFamily="2" charset="2"/>
              <a:buChar char="ü"/>
            </a:pPr>
            <a:r>
              <a:rPr lang="en-US" dirty="0">
                <a:effectLst/>
              </a:rPr>
              <a:t>Graphics USB for Walmart Electronics TV</a:t>
            </a:r>
          </a:p>
          <a:p>
            <a:pPr marL="674370" indent="-285750">
              <a:lnSpc>
                <a:spcPct val="90000"/>
              </a:lnSpc>
              <a:spcAft>
                <a:spcPts val="600"/>
              </a:spcAft>
              <a:buClr>
                <a:schemeClr val="accent1">
                  <a:lumMod val="75000"/>
                </a:schemeClr>
              </a:buClr>
              <a:buSzPct val="85000"/>
              <a:buFont typeface="Wingdings" pitchFamily="2" charset="2"/>
              <a:buChar char="ü"/>
            </a:pPr>
            <a:r>
              <a:rPr lang="en-US" dirty="0"/>
              <a:t>Coming Soon Banner</a:t>
            </a:r>
          </a:p>
          <a:p>
            <a:pPr marL="674370" indent="-285750">
              <a:lnSpc>
                <a:spcPct val="90000"/>
              </a:lnSpc>
              <a:spcAft>
                <a:spcPts val="600"/>
              </a:spcAft>
              <a:buClr>
                <a:schemeClr val="accent1">
                  <a:lumMod val="75000"/>
                </a:schemeClr>
              </a:buClr>
              <a:buSzPct val="85000"/>
              <a:buFont typeface="Wingdings" pitchFamily="2" charset="2"/>
              <a:buChar char="ü"/>
            </a:pPr>
            <a:r>
              <a:rPr lang="en-US" dirty="0">
                <a:effectLst/>
              </a:rPr>
              <a:t>Now Hiring Sign </a:t>
            </a:r>
          </a:p>
        </p:txBody>
      </p:sp>
      <p:grpSp>
        <p:nvGrpSpPr>
          <p:cNvPr id="41" name="Group 40">
            <a:extLst>
              <a:ext uri="{FF2B5EF4-FFF2-40B4-BE49-F238E27FC236}">
                <a16:creationId xmlns:a16="http://schemas.microsoft.com/office/drawing/2014/main" id="{9E2417C7-A82F-44F7-A96F-B751F3302F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2" name="Oval 41">
              <a:extLst>
                <a:ext uri="{FF2B5EF4-FFF2-40B4-BE49-F238E27FC236}">
                  <a16:creationId xmlns:a16="http://schemas.microsoft.com/office/drawing/2014/main" id="{C41F7344-9C8B-4289-B22F-5A9BE386F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3" name="Oval 42">
              <a:extLst>
                <a:ext uri="{FF2B5EF4-FFF2-40B4-BE49-F238E27FC236}">
                  <a16:creationId xmlns:a16="http://schemas.microsoft.com/office/drawing/2014/main" id="{3D44D01D-A2CB-4AC9-9D70-A4DC027D1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 name="Picture 1" descr="A picture containing font, text, logo, graphics&#10;&#10;Description automatically generated">
            <a:extLst>
              <a:ext uri="{FF2B5EF4-FFF2-40B4-BE49-F238E27FC236}">
                <a16:creationId xmlns:a16="http://schemas.microsoft.com/office/drawing/2014/main" id="{D6ED31E8-A0CE-97EE-4873-55BFF8B73451}"/>
              </a:ext>
            </a:extLst>
          </p:cNvPr>
          <p:cNvPicPr>
            <a:picLocks noChangeAspect="1"/>
          </p:cNvPicPr>
          <p:nvPr/>
        </p:nvPicPr>
        <p:blipFill>
          <a:blip r:embed="rId10"/>
          <a:stretch>
            <a:fillRect/>
          </a:stretch>
        </p:blipFill>
        <p:spPr>
          <a:xfrm>
            <a:off x="10836944" y="6054936"/>
            <a:ext cx="1245155" cy="691061"/>
          </a:xfrm>
          <a:prstGeom prst="rect">
            <a:avLst/>
          </a:prstGeom>
        </p:spPr>
      </p:pic>
    </p:spTree>
    <p:extLst>
      <p:ext uri="{BB962C8B-B14F-4D97-AF65-F5344CB8AC3E}">
        <p14:creationId xmlns:p14="http://schemas.microsoft.com/office/powerpoint/2010/main" val="2935769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36D3C-1348-A1DE-4DE1-62ACD83B8041}"/>
              </a:ext>
            </a:extLst>
          </p:cNvPr>
          <p:cNvSpPr>
            <a:spLocks noGrp="1"/>
          </p:cNvSpPr>
          <p:nvPr>
            <p:ph type="title"/>
          </p:nvPr>
        </p:nvSpPr>
        <p:spPr>
          <a:xfrm>
            <a:off x="8549640" y="0"/>
            <a:ext cx="3200400" cy="1404569"/>
          </a:xfrm>
        </p:spPr>
        <p:txBody>
          <a:bodyPr>
            <a:normAutofit fontScale="90000"/>
          </a:bodyPr>
          <a:lstStyle/>
          <a:p>
            <a:pPr algn="ctr"/>
            <a:r>
              <a:rPr lang="en-US" dirty="0"/>
              <a:t>Order the opening package (6 weeks Out)</a:t>
            </a:r>
          </a:p>
        </p:txBody>
      </p:sp>
      <p:sp>
        <p:nvSpPr>
          <p:cNvPr id="4" name="Text Placeholder 3">
            <a:extLst>
              <a:ext uri="{FF2B5EF4-FFF2-40B4-BE49-F238E27FC236}">
                <a16:creationId xmlns:a16="http://schemas.microsoft.com/office/drawing/2014/main" id="{C07F4962-294B-C542-A28B-DA589917B9AD}"/>
              </a:ext>
            </a:extLst>
          </p:cNvPr>
          <p:cNvSpPr>
            <a:spLocks noGrp="1"/>
          </p:cNvSpPr>
          <p:nvPr>
            <p:ph type="body" sz="half" idx="2"/>
          </p:nvPr>
        </p:nvSpPr>
        <p:spPr>
          <a:xfrm>
            <a:off x="8549640" y="1404569"/>
            <a:ext cx="3200400" cy="5037502"/>
          </a:xfrm>
        </p:spPr>
        <p:txBody>
          <a:bodyPr>
            <a:normAutofit/>
          </a:bodyPr>
          <a:lstStyle/>
          <a:p>
            <a:pPr algn="ctr"/>
            <a:r>
              <a:rPr lang="en-US" b="1" dirty="0"/>
              <a:t>Once you have sat down with the Walmart Manager to discuss the materials the Tenant logs onto the Twin Towers Marketing Website.  If there are any issues with the Walmart Manager reach out to CDS immediately.</a:t>
            </a:r>
            <a:endParaRPr lang="en-US" dirty="0"/>
          </a:p>
          <a:p>
            <a:pPr marL="285750" indent="-285750">
              <a:buFont typeface="Wingdings" pitchFamily="2" charset="2"/>
              <a:buChar char="ü"/>
            </a:pPr>
            <a:r>
              <a:rPr lang="en-US" dirty="0"/>
              <a:t>Clicks to order to the New Restaurant Print Media Package </a:t>
            </a:r>
          </a:p>
          <a:p>
            <a:pPr marL="285750" indent="-285750">
              <a:buFont typeface="Wingdings" pitchFamily="2" charset="2"/>
              <a:buChar char="ü"/>
            </a:pPr>
            <a:r>
              <a:rPr lang="en-US" dirty="0"/>
              <a:t>Click to order the New Restaurant Print Media Package </a:t>
            </a:r>
          </a:p>
          <a:p>
            <a:pPr marL="285750" indent="-285750">
              <a:buFont typeface="Wingdings" pitchFamily="2" charset="2"/>
              <a:buChar char="ü"/>
            </a:pPr>
            <a:r>
              <a:rPr lang="en-US" dirty="0"/>
              <a:t>Add  it to the shopping cart &amp; pay</a:t>
            </a:r>
          </a:p>
          <a:p>
            <a:pPr marL="285750" indent="-285750">
              <a:buFont typeface="Wingdings" pitchFamily="2" charset="2"/>
              <a:buChar char="ü"/>
            </a:pPr>
            <a:r>
              <a:rPr lang="en-US" dirty="0"/>
              <a:t>Package  shows up in 1-2 weeks all on 1 pallet </a:t>
            </a:r>
          </a:p>
          <a:p>
            <a:pPr marL="285750" indent="-285750">
              <a:buFont typeface="Wingdings" pitchFamily="2" charset="2"/>
              <a:buChar char="ü"/>
            </a:pPr>
            <a:r>
              <a:rPr lang="en-US" dirty="0"/>
              <a:t>Pallet ”MUST BE” checked in for contents &amp; damages within 24-48 hours.  Report any missing or damages on FMX within that timeframe</a:t>
            </a:r>
          </a:p>
          <a:p>
            <a:endParaRPr lang="en-US" dirty="0"/>
          </a:p>
          <a:p>
            <a:pPr marL="285750" indent="-285750">
              <a:buFont typeface="Wingdings" pitchFamily="2" charset="2"/>
              <a:buChar char="ü"/>
            </a:pPr>
            <a:endParaRPr lang="en-US" dirty="0"/>
          </a:p>
        </p:txBody>
      </p:sp>
      <p:sp>
        <p:nvSpPr>
          <p:cNvPr id="7" name="TextBox 6">
            <a:extLst>
              <a:ext uri="{FF2B5EF4-FFF2-40B4-BE49-F238E27FC236}">
                <a16:creationId xmlns:a16="http://schemas.microsoft.com/office/drawing/2014/main" id="{B7E95304-9911-8006-B16A-8FCB81E52A05}"/>
              </a:ext>
            </a:extLst>
          </p:cNvPr>
          <p:cNvSpPr txBox="1"/>
          <p:nvPr/>
        </p:nvSpPr>
        <p:spPr>
          <a:xfrm>
            <a:off x="3201608" y="3490108"/>
            <a:ext cx="4866757" cy="369332"/>
          </a:xfrm>
          <a:prstGeom prst="rect">
            <a:avLst/>
          </a:prstGeom>
          <a:noFill/>
        </p:spPr>
        <p:txBody>
          <a:bodyPr wrap="square">
            <a:spAutoFit/>
          </a:bodyPr>
          <a:lstStyle/>
          <a:p>
            <a:r>
              <a:rPr lang="en-US" dirty="0">
                <a:hlinkClick r:id="rId2"/>
              </a:rPr>
              <a:t>https://</a:t>
            </a:r>
            <a:r>
              <a:rPr lang="en-US" dirty="0" err="1"/>
              <a:t>miamigrill.twintowersmarketing.com</a:t>
            </a:r>
            <a:endParaRPr lang="en-US" dirty="0"/>
          </a:p>
        </p:txBody>
      </p:sp>
      <p:pic>
        <p:nvPicPr>
          <p:cNvPr id="12" name="Picture 11" descr="A picture containing font, text, logo, graphics&#10;&#10;Description automatically generated">
            <a:extLst>
              <a:ext uri="{FF2B5EF4-FFF2-40B4-BE49-F238E27FC236}">
                <a16:creationId xmlns:a16="http://schemas.microsoft.com/office/drawing/2014/main" id="{1C35A2F5-DD08-1F1E-56D9-F6FE9777B48A}"/>
              </a:ext>
            </a:extLst>
          </p:cNvPr>
          <p:cNvPicPr>
            <a:picLocks noChangeAspect="1"/>
          </p:cNvPicPr>
          <p:nvPr/>
        </p:nvPicPr>
        <p:blipFill>
          <a:blip r:embed="rId3"/>
          <a:stretch>
            <a:fillRect/>
          </a:stretch>
        </p:blipFill>
        <p:spPr>
          <a:xfrm>
            <a:off x="10836944" y="6166939"/>
            <a:ext cx="1245155" cy="691061"/>
          </a:xfrm>
          <a:prstGeom prst="rect">
            <a:avLst/>
          </a:prstGeom>
        </p:spPr>
      </p:pic>
      <p:sp>
        <p:nvSpPr>
          <p:cNvPr id="5" name="Title 1">
            <a:extLst>
              <a:ext uri="{FF2B5EF4-FFF2-40B4-BE49-F238E27FC236}">
                <a16:creationId xmlns:a16="http://schemas.microsoft.com/office/drawing/2014/main" id="{746871AA-9827-816D-3B4A-5916A1B0D54D}"/>
              </a:ext>
            </a:extLst>
          </p:cNvPr>
          <p:cNvSpPr txBox="1">
            <a:spLocks/>
          </p:cNvSpPr>
          <p:nvPr/>
        </p:nvSpPr>
        <p:spPr>
          <a:xfrm>
            <a:off x="5108601" y="4909305"/>
            <a:ext cx="3200401" cy="6515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t>Create a Log in</a:t>
            </a:r>
          </a:p>
        </p:txBody>
      </p:sp>
      <p:cxnSp>
        <p:nvCxnSpPr>
          <p:cNvPr id="9" name="Straight Arrow Connector 8">
            <a:extLst>
              <a:ext uri="{FF2B5EF4-FFF2-40B4-BE49-F238E27FC236}">
                <a16:creationId xmlns:a16="http://schemas.microsoft.com/office/drawing/2014/main" id="{95915543-6F62-82E0-18F4-CD4513D32567}"/>
              </a:ext>
            </a:extLst>
          </p:cNvPr>
          <p:cNvCxnSpPr>
            <a:cxnSpLocks/>
          </p:cNvCxnSpPr>
          <p:nvPr/>
        </p:nvCxnSpPr>
        <p:spPr>
          <a:xfrm flipH="1">
            <a:off x="5108601" y="5639476"/>
            <a:ext cx="2959764" cy="0"/>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restaurant with tables and chairs&#10;&#10;Description automatically generated">
            <a:extLst>
              <a:ext uri="{FF2B5EF4-FFF2-40B4-BE49-F238E27FC236}">
                <a16:creationId xmlns:a16="http://schemas.microsoft.com/office/drawing/2014/main" id="{E446E3C5-CE3D-6CB0-4408-E27EF59EC937}"/>
              </a:ext>
            </a:extLst>
          </p:cNvPr>
          <p:cNvPicPr>
            <a:picLocks noChangeAspect="1"/>
          </p:cNvPicPr>
          <p:nvPr/>
        </p:nvPicPr>
        <p:blipFill>
          <a:blip r:embed="rId5"/>
          <a:stretch>
            <a:fillRect/>
          </a:stretch>
        </p:blipFill>
        <p:spPr>
          <a:xfrm>
            <a:off x="210883" y="533908"/>
            <a:ext cx="5111116" cy="2564579"/>
          </a:xfrm>
          <a:prstGeom prst="rect">
            <a:avLst/>
          </a:prstGeom>
        </p:spPr>
      </p:pic>
      <p:sp>
        <p:nvSpPr>
          <p:cNvPr id="15" name="TextBox 14">
            <a:extLst>
              <a:ext uri="{FF2B5EF4-FFF2-40B4-BE49-F238E27FC236}">
                <a16:creationId xmlns:a16="http://schemas.microsoft.com/office/drawing/2014/main" id="{780110DB-1610-EE48-FD26-41B850DCFEC8}"/>
              </a:ext>
            </a:extLst>
          </p:cNvPr>
          <p:cNvSpPr txBox="1"/>
          <p:nvPr/>
        </p:nvSpPr>
        <p:spPr>
          <a:xfrm>
            <a:off x="2256619" y="529675"/>
            <a:ext cx="3065380" cy="1015663"/>
          </a:xfrm>
          <a:prstGeom prst="rect">
            <a:avLst/>
          </a:prstGeom>
          <a:solidFill>
            <a:srgbClr val="00B0F0"/>
          </a:solidFill>
          <a:ln w="38100">
            <a:solidFill>
              <a:srgbClr val="0070C0"/>
            </a:solidFill>
          </a:ln>
        </p:spPr>
        <p:txBody>
          <a:bodyPr wrap="square" rtlCol="0">
            <a:spAutoFit/>
          </a:bodyPr>
          <a:lstStyle/>
          <a:p>
            <a:pPr algn="l"/>
            <a:r>
              <a:rPr lang="en-US" sz="1000" b="1" i="0" u="none" strike="noStrike" cap="all" dirty="0">
                <a:effectLst/>
                <a:latin typeface="Lato" panose="020F0502020204030203" pitchFamily="34" charset="0"/>
              </a:rPr>
              <a:t>WELCOME</a:t>
            </a:r>
          </a:p>
          <a:p>
            <a:pPr algn="l"/>
            <a:endParaRPr lang="en-US" sz="1000" b="1" i="0" u="none" strike="noStrike" cap="all" dirty="0">
              <a:effectLst/>
              <a:latin typeface="Lato" panose="020F0502020204030203" pitchFamily="34" charset="0"/>
            </a:endParaRPr>
          </a:p>
          <a:p>
            <a:pPr algn="l"/>
            <a:r>
              <a:rPr lang="en-US" sz="1000" b="1" i="0" u="none" strike="noStrike" dirty="0">
                <a:effectLst/>
                <a:latin typeface="Lato" panose="020F0502020204030203" pitchFamily="34" charset="0"/>
              </a:rPr>
              <a:t>Miami Grill Operators</a:t>
            </a:r>
          </a:p>
          <a:p>
            <a:pPr algn="l"/>
            <a:r>
              <a:rPr lang="en-US" sz="1000" b="1" i="0" u="none" strike="noStrike" dirty="0">
                <a:effectLst/>
                <a:latin typeface="Lato" panose="020F0502020204030203" pitchFamily="34" charset="0"/>
              </a:rPr>
              <a:t>We’re your marketing headquarters for </a:t>
            </a:r>
            <a:r>
              <a:rPr lang="en-US" sz="1000" b="1" i="1" u="none" strike="noStrike" dirty="0">
                <a:effectLst/>
                <a:latin typeface="Lato" panose="020F0502020204030203" pitchFamily="34" charset="0"/>
              </a:rPr>
              <a:t>MG inside Walmart</a:t>
            </a:r>
            <a:r>
              <a:rPr lang="en-US" sz="1000" b="1" i="0" u="none" strike="noStrike" dirty="0">
                <a:effectLst/>
                <a:latin typeface="Lato" panose="020F0502020204030203" pitchFamily="34" charset="0"/>
              </a:rPr>
              <a:t> restaurant locations. Bookmark and join our newsletter for product updates and specials</a:t>
            </a:r>
          </a:p>
        </p:txBody>
      </p:sp>
      <p:pic>
        <p:nvPicPr>
          <p:cNvPr id="19" name="Picture 18" descr="A blue and green square with white text&#10;&#10;Description automatically generated">
            <a:extLst>
              <a:ext uri="{FF2B5EF4-FFF2-40B4-BE49-F238E27FC236}">
                <a16:creationId xmlns:a16="http://schemas.microsoft.com/office/drawing/2014/main" id="{27E9BDD7-9C7E-5B27-1BAD-70364F46DC39}"/>
              </a:ext>
            </a:extLst>
          </p:cNvPr>
          <p:cNvPicPr>
            <a:picLocks noChangeAspect="1"/>
          </p:cNvPicPr>
          <p:nvPr/>
        </p:nvPicPr>
        <p:blipFill>
          <a:blip r:embed="rId6"/>
          <a:stretch>
            <a:fillRect/>
          </a:stretch>
        </p:blipFill>
        <p:spPr>
          <a:xfrm>
            <a:off x="90564" y="3098487"/>
            <a:ext cx="2990725" cy="1087174"/>
          </a:xfrm>
          <a:prstGeom prst="rect">
            <a:avLst/>
          </a:prstGeom>
        </p:spPr>
      </p:pic>
      <p:pic>
        <p:nvPicPr>
          <p:cNvPr id="21" name="Picture 20">
            <a:extLst>
              <a:ext uri="{FF2B5EF4-FFF2-40B4-BE49-F238E27FC236}">
                <a16:creationId xmlns:a16="http://schemas.microsoft.com/office/drawing/2014/main" id="{646FF2C6-D1EC-2CA5-1E02-FFA08022520A}"/>
              </a:ext>
            </a:extLst>
          </p:cNvPr>
          <p:cNvPicPr>
            <a:picLocks noChangeAspect="1"/>
          </p:cNvPicPr>
          <p:nvPr/>
        </p:nvPicPr>
        <p:blipFill>
          <a:blip r:embed="rId7"/>
          <a:stretch>
            <a:fillRect/>
          </a:stretch>
        </p:blipFill>
        <p:spPr>
          <a:xfrm>
            <a:off x="175590" y="70398"/>
            <a:ext cx="5111116" cy="463510"/>
          </a:xfrm>
          <a:prstGeom prst="rect">
            <a:avLst/>
          </a:prstGeom>
        </p:spPr>
      </p:pic>
      <p:pic>
        <p:nvPicPr>
          <p:cNvPr id="22" name="Picture 21" descr="A screenshot of a login form&#10;&#10;Description automatically generated">
            <a:extLst>
              <a:ext uri="{FF2B5EF4-FFF2-40B4-BE49-F238E27FC236}">
                <a16:creationId xmlns:a16="http://schemas.microsoft.com/office/drawing/2014/main" id="{12E5D1F9-D2FD-FF27-A6E0-8196ED947141}"/>
              </a:ext>
            </a:extLst>
          </p:cNvPr>
          <p:cNvPicPr>
            <a:picLocks noChangeAspect="1"/>
          </p:cNvPicPr>
          <p:nvPr/>
        </p:nvPicPr>
        <p:blipFill>
          <a:blip r:embed="rId8"/>
          <a:stretch>
            <a:fillRect/>
          </a:stretch>
        </p:blipFill>
        <p:spPr>
          <a:xfrm>
            <a:off x="221822" y="4584610"/>
            <a:ext cx="4657850" cy="2109732"/>
          </a:xfrm>
          <a:prstGeom prst="rect">
            <a:avLst/>
          </a:prstGeom>
        </p:spPr>
      </p:pic>
    </p:spTree>
    <p:extLst>
      <p:ext uri="{BB962C8B-B14F-4D97-AF65-F5344CB8AC3E}">
        <p14:creationId xmlns:p14="http://schemas.microsoft.com/office/powerpoint/2010/main" val="3677515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3F7A3-8326-CE95-3089-AD8EFF3E4B3A}"/>
              </a:ext>
            </a:extLst>
          </p:cNvPr>
          <p:cNvSpPr>
            <a:spLocks noGrp="1"/>
          </p:cNvSpPr>
          <p:nvPr>
            <p:ph type="title"/>
          </p:nvPr>
        </p:nvSpPr>
        <p:spPr>
          <a:xfrm>
            <a:off x="8776170" y="119649"/>
            <a:ext cx="3200400" cy="2253021"/>
          </a:xfrm>
        </p:spPr>
        <p:txBody>
          <a:bodyPr>
            <a:normAutofit fontScale="90000"/>
          </a:bodyPr>
          <a:lstStyle/>
          <a:p>
            <a:pPr algn="ctr"/>
            <a:r>
              <a:rPr lang="en-US" dirty="0"/>
              <a:t>5 Weeks out- check in the Print Media Package upon delivery </a:t>
            </a:r>
          </a:p>
        </p:txBody>
      </p:sp>
      <p:pic>
        <p:nvPicPr>
          <p:cNvPr id="8" name="Picture 7" descr="A picture containing font, text, logo, graphics&#10;&#10;Description automatically generated">
            <a:extLst>
              <a:ext uri="{FF2B5EF4-FFF2-40B4-BE49-F238E27FC236}">
                <a16:creationId xmlns:a16="http://schemas.microsoft.com/office/drawing/2014/main" id="{F57D1A29-DB40-F431-962D-2B96D7475391}"/>
              </a:ext>
            </a:extLst>
          </p:cNvPr>
          <p:cNvPicPr>
            <a:picLocks noChangeAspect="1"/>
          </p:cNvPicPr>
          <p:nvPr/>
        </p:nvPicPr>
        <p:blipFill>
          <a:blip r:embed="rId2"/>
          <a:stretch>
            <a:fillRect/>
          </a:stretch>
        </p:blipFill>
        <p:spPr>
          <a:xfrm>
            <a:off x="10836944" y="6054936"/>
            <a:ext cx="1245155" cy="691061"/>
          </a:xfrm>
          <a:prstGeom prst="rect">
            <a:avLst/>
          </a:prstGeom>
        </p:spPr>
      </p:pic>
      <p:sp>
        <p:nvSpPr>
          <p:cNvPr id="3" name="Title 1">
            <a:extLst>
              <a:ext uri="{FF2B5EF4-FFF2-40B4-BE49-F238E27FC236}">
                <a16:creationId xmlns:a16="http://schemas.microsoft.com/office/drawing/2014/main" id="{4D4E1395-1534-E47E-35F3-79A68EA00584}"/>
              </a:ext>
            </a:extLst>
          </p:cNvPr>
          <p:cNvSpPr txBox="1">
            <a:spLocks/>
          </p:cNvSpPr>
          <p:nvPr/>
        </p:nvSpPr>
        <p:spPr>
          <a:xfrm>
            <a:off x="8549640" y="1496344"/>
            <a:ext cx="3200400" cy="17373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endParaRPr lang="en-US" dirty="0"/>
          </a:p>
        </p:txBody>
      </p:sp>
      <p:pic>
        <p:nvPicPr>
          <p:cNvPr id="16" name="Picture 15" descr="A sign with text on it&#10;&#10;Description automatically generated">
            <a:extLst>
              <a:ext uri="{FF2B5EF4-FFF2-40B4-BE49-F238E27FC236}">
                <a16:creationId xmlns:a16="http://schemas.microsoft.com/office/drawing/2014/main" id="{36DF1186-7E9F-477A-A3C4-8353A88BD6E9}"/>
              </a:ext>
            </a:extLst>
          </p:cNvPr>
          <p:cNvPicPr>
            <a:picLocks noChangeAspect="1"/>
          </p:cNvPicPr>
          <p:nvPr/>
        </p:nvPicPr>
        <p:blipFill>
          <a:blip r:embed="rId4"/>
          <a:stretch>
            <a:fillRect/>
          </a:stretch>
        </p:blipFill>
        <p:spPr>
          <a:xfrm>
            <a:off x="9159241" y="2656775"/>
            <a:ext cx="2434259" cy="2762884"/>
          </a:xfrm>
          <a:prstGeom prst="rect">
            <a:avLst/>
          </a:prstGeom>
        </p:spPr>
      </p:pic>
      <p:sp>
        <p:nvSpPr>
          <p:cNvPr id="19" name="TextBox 18">
            <a:extLst>
              <a:ext uri="{FF2B5EF4-FFF2-40B4-BE49-F238E27FC236}">
                <a16:creationId xmlns:a16="http://schemas.microsoft.com/office/drawing/2014/main" id="{C25B349D-899C-44EC-D082-A1DA56D39531}"/>
              </a:ext>
            </a:extLst>
          </p:cNvPr>
          <p:cNvSpPr txBox="1"/>
          <p:nvPr/>
        </p:nvSpPr>
        <p:spPr>
          <a:xfrm>
            <a:off x="1615440" y="126738"/>
            <a:ext cx="6629400" cy="2739211"/>
          </a:xfrm>
          <a:prstGeom prst="rect">
            <a:avLst/>
          </a:prstGeom>
          <a:noFill/>
          <a:ln w="38100">
            <a:solidFill>
              <a:srgbClr val="00B0F0"/>
            </a:solidFill>
          </a:ln>
        </p:spPr>
        <p:txBody>
          <a:bodyPr wrap="square">
            <a:spAutoFit/>
          </a:bodyPr>
          <a:lstStyle/>
          <a:p>
            <a:pPr algn="l"/>
            <a:r>
              <a:rPr lang="en-US" sz="1400" b="0" u="none" strike="noStrike" dirty="0">
                <a:effectLst/>
                <a:hlinkClick r:id="rId5"/>
              </a:rPr>
              <a:t>HOME</a:t>
            </a:r>
            <a:r>
              <a:rPr lang="en-US" sz="1400" dirty="0"/>
              <a:t> </a:t>
            </a:r>
            <a:r>
              <a:rPr lang="en-US" sz="1400" b="0" dirty="0">
                <a:effectLst/>
              </a:rPr>
              <a:t>/</a:t>
            </a:r>
            <a:r>
              <a:rPr lang="en-US" sz="1400" dirty="0"/>
              <a:t>MG </a:t>
            </a:r>
            <a:r>
              <a:rPr lang="en-US" sz="1400" b="0" u="none" strike="noStrike" dirty="0">
                <a:effectLst/>
                <a:hlinkClick r:id="rId6"/>
              </a:rPr>
              <a:t>OPENING PACKAGES</a:t>
            </a:r>
            <a:r>
              <a:rPr lang="en-US" sz="1400" b="0" u="none" strike="noStrike" dirty="0">
                <a:effectLst/>
              </a:rPr>
              <a:t> </a:t>
            </a:r>
            <a:r>
              <a:rPr lang="en-US" sz="1400" b="1" i="0" u="none" strike="noStrike" dirty="0">
                <a:solidFill>
                  <a:srgbClr val="555555"/>
                </a:solidFill>
                <a:effectLst/>
                <a:latin typeface="Lato" panose="020F0502020204030203" pitchFamily="34" charset="0"/>
              </a:rPr>
              <a:t>Opening Print Package</a:t>
            </a:r>
          </a:p>
          <a:p>
            <a:pPr algn="l"/>
            <a:endParaRPr lang="en-US" sz="1400" b="1" i="0" u="none" strike="noStrike" dirty="0">
              <a:solidFill>
                <a:srgbClr val="777777"/>
              </a:solidFill>
              <a:effectLst/>
              <a:latin typeface="Lato" panose="020F0502020204030203" pitchFamily="34" charset="0"/>
            </a:endParaRPr>
          </a:p>
          <a:p>
            <a:pPr algn="l"/>
            <a:r>
              <a:rPr lang="en-US" sz="1400" b="0" i="0" u="none" strike="noStrike" dirty="0">
                <a:solidFill>
                  <a:srgbClr val="777777"/>
                </a:solidFill>
                <a:effectLst/>
                <a:latin typeface="Lato" panose="020F0502020204030203" pitchFamily="34" charset="0"/>
              </a:rPr>
              <a:t>Includes all print marketing materials needed for your Miami Grill Restaurant inside a Walmart store. Products are bundled on a single pallet for freight delivery. Shipping to Walmart store is required.</a:t>
            </a:r>
          </a:p>
          <a:p>
            <a:pPr algn="l"/>
            <a:r>
              <a:rPr lang="en-US" sz="1400" b="0" i="0" u="none" strike="noStrike" dirty="0">
                <a:solidFill>
                  <a:srgbClr val="777777"/>
                </a:solidFill>
                <a:effectLst/>
                <a:latin typeface="Lato" panose="020F0502020204030203" pitchFamily="34" charset="0"/>
              </a:rPr>
              <a:t>See below for full product list.</a:t>
            </a:r>
          </a:p>
          <a:p>
            <a:pPr algn="l"/>
            <a:endParaRPr lang="en-US" sz="1400" b="0" i="0" u="none" strike="noStrike" dirty="0">
              <a:solidFill>
                <a:srgbClr val="777777"/>
              </a:solidFill>
              <a:effectLst/>
              <a:latin typeface="Lato" panose="020F0502020204030203" pitchFamily="34" charset="0"/>
            </a:endParaRPr>
          </a:p>
          <a:p>
            <a:pPr algn="l"/>
            <a:r>
              <a:rPr lang="en-US" sz="1400" b="1" i="0" u="none" strike="noStrike" dirty="0">
                <a:solidFill>
                  <a:srgbClr val="777777"/>
                </a:solidFill>
                <a:effectLst/>
                <a:latin typeface="Lato" panose="020F0502020204030203" pitchFamily="34" charset="0"/>
              </a:rPr>
              <a:t>**Pallet ships to Walmart receiving dock. Please provide Walmart shipping address during checkout!**</a:t>
            </a:r>
          </a:p>
          <a:p>
            <a:pPr algn="l"/>
            <a:endParaRPr lang="en-US" sz="1400" b="1" dirty="0">
              <a:solidFill>
                <a:srgbClr val="777777"/>
              </a:solidFill>
              <a:latin typeface="Lato" panose="020F0502020204030203" pitchFamily="34" charset="0"/>
            </a:endParaRPr>
          </a:p>
          <a:p>
            <a:pPr algn="l"/>
            <a:r>
              <a:rPr lang="en-US" sz="1400" i="0" u="none" strike="noStrike" dirty="0">
                <a:solidFill>
                  <a:srgbClr val="FF0000"/>
                </a:solidFill>
                <a:effectLst/>
                <a:latin typeface="Lato" panose="020F0502020204030203" pitchFamily="34" charset="0"/>
              </a:rPr>
              <a:t>Note:  Some Items below may change in the coming months…</a:t>
            </a:r>
          </a:p>
          <a:p>
            <a:pPr algn="l"/>
            <a:endParaRPr lang="en-US" b="1" dirty="0">
              <a:solidFill>
                <a:srgbClr val="777777"/>
              </a:solidFill>
              <a:latin typeface="Lato" panose="020F0502020204030203" pitchFamily="34" charset="0"/>
            </a:endParaRPr>
          </a:p>
        </p:txBody>
      </p:sp>
      <p:sp>
        <p:nvSpPr>
          <p:cNvPr id="21" name="TextBox 20">
            <a:extLst>
              <a:ext uri="{FF2B5EF4-FFF2-40B4-BE49-F238E27FC236}">
                <a16:creationId xmlns:a16="http://schemas.microsoft.com/office/drawing/2014/main" id="{B32E54AB-D9D3-77F3-F850-F48DE93A4CD7}"/>
              </a:ext>
            </a:extLst>
          </p:cNvPr>
          <p:cNvSpPr txBox="1"/>
          <p:nvPr/>
        </p:nvSpPr>
        <p:spPr>
          <a:xfrm>
            <a:off x="1615440" y="2865949"/>
            <a:ext cx="6629400" cy="3785652"/>
          </a:xfrm>
          <a:prstGeom prst="rect">
            <a:avLst/>
          </a:prstGeom>
          <a:noFill/>
          <a:ln w="38100">
            <a:solidFill>
              <a:srgbClr val="00B0F0"/>
            </a:solidFill>
          </a:ln>
        </p:spPr>
        <p:txBody>
          <a:bodyPr wrap="square">
            <a:spAutoFit/>
          </a:bodyPr>
          <a:lstStyle/>
          <a:p>
            <a:r>
              <a:rPr lang="en-US" sz="1200" b="1" i="0" u="none" strike="noStrike" cap="all" dirty="0">
                <a:solidFill>
                  <a:srgbClr val="777777"/>
                </a:solidFill>
                <a:effectLst/>
                <a:latin typeface="Lato" panose="020F0502020204030203" pitchFamily="34" charset="0"/>
                <a:hlinkClick r:id="rId7"/>
              </a:rPr>
              <a:t>DESCRIPTION</a:t>
            </a:r>
            <a:endParaRPr lang="en-US" sz="1200" b="0" i="0" u="none" strike="noStrike" dirty="0">
              <a:solidFill>
                <a:srgbClr val="777777"/>
              </a:solidFill>
              <a:effectLst/>
              <a:latin typeface="Lato" panose="020F0502020204030203" pitchFamily="34" charset="0"/>
            </a:endParaRPr>
          </a:p>
          <a:p>
            <a:pPr algn="l"/>
            <a:br>
              <a:rPr lang="en-US" sz="1200" b="1" i="0" u="none" strike="noStrike" dirty="0">
                <a:solidFill>
                  <a:srgbClr val="555555"/>
                </a:solidFill>
                <a:effectLst/>
                <a:latin typeface="Lato" panose="020F0502020204030203" pitchFamily="34" charset="0"/>
              </a:rPr>
            </a:br>
            <a:r>
              <a:rPr lang="en-US" sz="1200" b="1" i="0" u="none" strike="noStrike" dirty="0">
                <a:solidFill>
                  <a:srgbClr val="555555"/>
                </a:solidFill>
                <a:effectLst/>
                <a:latin typeface="Lato" panose="020F0502020204030203" pitchFamily="34" charset="0"/>
              </a:rPr>
              <a:t>Twin Towers Starter Signage Kit Includes These Products:</a:t>
            </a:r>
          </a:p>
          <a:p>
            <a:pPr algn="l">
              <a:buFont typeface="Arial" panose="020B0604020202020204" pitchFamily="34" charset="0"/>
              <a:buChar char="•"/>
            </a:pPr>
            <a:r>
              <a:rPr lang="en-US" sz="1200" b="0" i="0" u="none" strike="noStrike" dirty="0">
                <a:solidFill>
                  <a:srgbClr val="777777"/>
                </a:solidFill>
                <a:effectLst/>
                <a:latin typeface="Lato" panose="020F0502020204030203" pitchFamily="34" charset="0"/>
              </a:rPr>
              <a:t>(2) Vertical Banner Stand Kits* – $378</a:t>
            </a:r>
          </a:p>
          <a:p>
            <a:pPr algn="l">
              <a:buFont typeface="Arial" panose="020B0604020202020204" pitchFamily="34" charset="0"/>
              <a:buChar char="•"/>
            </a:pPr>
            <a:r>
              <a:rPr lang="en-US" sz="1200" b="0" i="0" u="none" strike="noStrike" dirty="0">
                <a:solidFill>
                  <a:srgbClr val="777777"/>
                </a:solidFill>
                <a:effectLst/>
                <a:latin typeface="Lato" panose="020F0502020204030203" pitchFamily="34" charset="0"/>
              </a:rPr>
              <a:t>(1) Horizontal 6×2 Banner – $37</a:t>
            </a:r>
          </a:p>
          <a:p>
            <a:pPr algn="l">
              <a:buFont typeface="Arial" panose="020B0604020202020204" pitchFamily="34" charset="0"/>
              <a:buChar char="•"/>
            </a:pPr>
            <a:r>
              <a:rPr lang="en-US" sz="1200" b="0" i="0" u="none" strike="noStrike" dirty="0">
                <a:solidFill>
                  <a:srgbClr val="777777"/>
                </a:solidFill>
                <a:effectLst/>
                <a:latin typeface="Lato" panose="020F0502020204030203" pitchFamily="34" charset="0"/>
              </a:rPr>
              <a:t>(1) A-Frame Sign Kit with Hardware + (2) 24″ x 36″ Signs – $180</a:t>
            </a:r>
          </a:p>
          <a:p>
            <a:pPr algn="l">
              <a:buFont typeface="Arial" panose="020B0604020202020204" pitchFamily="34" charset="0"/>
              <a:buChar char="•"/>
            </a:pPr>
            <a:r>
              <a:rPr lang="en-US" sz="1200" b="0" i="0" u="none" strike="noStrike" dirty="0">
                <a:solidFill>
                  <a:srgbClr val="777777"/>
                </a:solidFill>
                <a:effectLst/>
                <a:latin typeface="Lato" panose="020F0502020204030203" pitchFamily="34" charset="0"/>
              </a:rPr>
              <a:t>(10) Picket Sign Kits 36″ x 24″ Signs with Ground Stakes – $297</a:t>
            </a:r>
          </a:p>
          <a:p>
            <a:pPr algn="l">
              <a:buFont typeface="Arial" panose="020B0604020202020204" pitchFamily="34" charset="0"/>
              <a:buChar char="•"/>
            </a:pPr>
            <a:r>
              <a:rPr lang="en-US" sz="1200" b="0" i="0" u="none" strike="noStrike" dirty="0">
                <a:solidFill>
                  <a:srgbClr val="777777"/>
                </a:solidFill>
                <a:effectLst/>
                <a:latin typeface="Lato" panose="020F0502020204030203" pitchFamily="34" charset="0"/>
              </a:rPr>
              <a:t>(6) Feather Flag Kits – 10ft. Flags with Ground Poles – $948</a:t>
            </a:r>
          </a:p>
          <a:p>
            <a:pPr algn="l">
              <a:buFont typeface="Arial" panose="020B0604020202020204" pitchFamily="34" charset="0"/>
              <a:buChar char="•"/>
            </a:pPr>
            <a:r>
              <a:rPr lang="en-US" sz="1200" b="0" i="0" u="none" strike="noStrike" dirty="0">
                <a:solidFill>
                  <a:srgbClr val="777777"/>
                </a:solidFill>
                <a:effectLst/>
                <a:latin typeface="Lato" panose="020F0502020204030203" pitchFamily="34" charset="0"/>
              </a:rPr>
              <a:t>(20) Styrene Wall Posters** 9″ x 12″ – $180</a:t>
            </a:r>
          </a:p>
          <a:p>
            <a:pPr algn="l">
              <a:buFont typeface="Arial" panose="020B0604020202020204" pitchFamily="34" charset="0"/>
              <a:buChar char="•"/>
            </a:pPr>
            <a:r>
              <a:rPr lang="en-US" sz="1200" b="0" i="0" u="none" strike="noStrike" dirty="0">
                <a:solidFill>
                  <a:srgbClr val="777777"/>
                </a:solidFill>
                <a:effectLst/>
                <a:latin typeface="Lato" panose="020F0502020204030203" pitchFamily="34" charset="0"/>
              </a:rPr>
              <a:t>(2500) Takeout Menus 5.5″ x 8.5″ – $170</a:t>
            </a:r>
          </a:p>
          <a:p>
            <a:pPr algn="l">
              <a:buFont typeface="Arial" panose="020B0604020202020204" pitchFamily="34" charset="0"/>
              <a:buChar char="•"/>
            </a:pPr>
            <a:r>
              <a:rPr lang="en-US" sz="1200" b="0" i="0" u="none" strike="noStrike" dirty="0">
                <a:solidFill>
                  <a:srgbClr val="777777"/>
                </a:solidFill>
                <a:effectLst/>
                <a:latin typeface="Lato" panose="020F0502020204030203" pitchFamily="34" charset="0"/>
              </a:rPr>
              <a:t>(8) Door Clings 9″ x 6″ – $144</a:t>
            </a:r>
          </a:p>
          <a:p>
            <a:pPr algn="l">
              <a:buFont typeface="Arial" panose="020B0604020202020204" pitchFamily="34" charset="0"/>
              <a:buChar char="•"/>
            </a:pPr>
            <a:r>
              <a:rPr lang="en-US" sz="1200" b="0" i="0" u="none" strike="noStrike" dirty="0">
                <a:solidFill>
                  <a:srgbClr val="777777"/>
                </a:solidFill>
                <a:effectLst/>
                <a:latin typeface="Lato" panose="020F0502020204030203" pitchFamily="34" charset="0"/>
              </a:rPr>
              <a:t>(1) Hours of Operations Metal Sign with Hardware– $100</a:t>
            </a:r>
          </a:p>
          <a:p>
            <a:pPr algn="l">
              <a:buFont typeface="Arial" panose="020B0604020202020204" pitchFamily="34" charset="0"/>
              <a:buChar char="•"/>
            </a:pPr>
            <a:r>
              <a:rPr lang="en-US" sz="1200" b="0" i="0" u="none" strike="noStrike" dirty="0">
                <a:solidFill>
                  <a:srgbClr val="777777"/>
                </a:solidFill>
                <a:effectLst/>
                <a:latin typeface="Lato" panose="020F0502020204030203" pitchFamily="34" charset="0"/>
              </a:rPr>
              <a:t>(1) Number Decal Kit – 5 sheets – $42</a:t>
            </a:r>
          </a:p>
          <a:p>
            <a:pPr algn="l">
              <a:buFont typeface="Arial" panose="020B0604020202020204" pitchFamily="34" charset="0"/>
              <a:buChar char="•"/>
            </a:pPr>
            <a:r>
              <a:rPr lang="en-US" sz="1200" b="0" i="0" u="none" strike="noStrike" dirty="0">
                <a:solidFill>
                  <a:srgbClr val="777777"/>
                </a:solidFill>
                <a:effectLst/>
                <a:latin typeface="Lato" panose="020F0502020204030203" pitchFamily="34" charset="0"/>
              </a:rPr>
              <a:t>(3) Panel Hanging Frame </a:t>
            </a:r>
            <a:r>
              <a:rPr lang="en-US" sz="1200" dirty="0">
                <a:solidFill>
                  <a:srgbClr val="777777"/>
                </a:solidFill>
                <a:latin typeface="Lato" panose="020F0502020204030203" pitchFamily="34" charset="0"/>
              </a:rPr>
              <a:t>System with Hardware and POP Inserts- $ 198.00</a:t>
            </a:r>
          </a:p>
          <a:p>
            <a:pPr algn="l">
              <a:buFont typeface="Arial" panose="020B0604020202020204" pitchFamily="34" charset="0"/>
              <a:buChar char="•"/>
            </a:pPr>
            <a:r>
              <a:rPr lang="en-US" sz="1200" dirty="0">
                <a:solidFill>
                  <a:srgbClr val="777777"/>
                </a:solidFill>
                <a:latin typeface="Lato" panose="020F0502020204030203" pitchFamily="34" charset="0"/>
              </a:rPr>
              <a:t>(1) Set of Bag Stuffer Coupons- $ 100.00</a:t>
            </a:r>
          </a:p>
          <a:p>
            <a:pPr algn="l">
              <a:buFont typeface="Arial" panose="020B0604020202020204" pitchFamily="34" charset="0"/>
              <a:buChar char="•"/>
            </a:pPr>
            <a:endParaRPr lang="en-US" sz="1200" b="0" i="0" u="none" strike="noStrike" dirty="0">
              <a:solidFill>
                <a:srgbClr val="777777"/>
              </a:solidFill>
              <a:effectLst/>
              <a:latin typeface="Lato" panose="020F0502020204030203" pitchFamily="34" charset="0"/>
            </a:endParaRPr>
          </a:p>
          <a:p>
            <a:pPr algn="l"/>
            <a:r>
              <a:rPr lang="en-US" sz="1200" b="0" i="0" u="none" strike="noStrike" dirty="0">
                <a:solidFill>
                  <a:srgbClr val="777777"/>
                </a:solidFill>
                <a:effectLst/>
                <a:latin typeface="Lato" panose="020F0502020204030203" pitchFamily="34" charset="0"/>
              </a:rPr>
              <a:t>*Vertical Banner Stand Kits include (3) 2′ x 6′ banners, (2) double-sided 24″ x 18″ banner toppers,</a:t>
            </a:r>
          </a:p>
          <a:p>
            <a:pPr algn="l"/>
            <a:r>
              <a:rPr lang="en-US" sz="1200" b="0" i="0" u="none" strike="noStrike" dirty="0">
                <a:solidFill>
                  <a:srgbClr val="777777"/>
                </a:solidFill>
                <a:effectLst/>
                <a:latin typeface="Lato" panose="020F0502020204030203" pitchFamily="34" charset="0"/>
              </a:rPr>
              <a:t> and (2) hardware kits.</a:t>
            </a:r>
            <a:br>
              <a:rPr lang="en-US" sz="1200" b="0" i="0" u="none" strike="noStrike" dirty="0">
                <a:solidFill>
                  <a:srgbClr val="777777"/>
                </a:solidFill>
                <a:effectLst/>
                <a:latin typeface="Lato" panose="020F0502020204030203" pitchFamily="34" charset="0"/>
              </a:rPr>
            </a:br>
            <a:r>
              <a:rPr lang="en-US" sz="1200" b="0" i="0" u="none" strike="noStrike" dirty="0">
                <a:solidFill>
                  <a:srgbClr val="777777"/>
                </a:solidFill>
                <a:effectLst/>
                <a:latin typeface="Lato" panose="020F0502020204030203" pitchFamily="34" charset="0"/>
              </a:rPr>
              <a:t>**Styrene Wall Posters include (5 each of 4 different  designs) Walmart Associate Discounts</a:t>
            </a:r>
            <a:endParaRPr lang="en-US" dirty="0"/>
          </a:p>
        </p:txBody>
      </p:sp>
      <p:pic>
        <p:nvPicPr>
          <p:cNvPr id="23" name="Picture 22" descr="A group of pink cups with straws and balloons&#10;&#10;Description automatically generated">
            <a:extLst>
              <a:ext uri="{FF2B5EF4-FFF2-40B4-BE49-F238E27FC236}">
                <a16:creationId xmlns:a16="http://schemas.microsoft.com/office/drawing/2014/main" id="{CC083A81-DC30-B455-6BE2-42A5016F3E85}"/>
              </a:ext>
            </a:extLst>
          </p:cNvPr>
          <p:cNvPicPr>
            <a:picLocks noChangeAspect="1"/>
          </p:cNvPicPr>
          <p:nvPr/>
        </p:nvPicPr>
        <p:blipFill>
          <a:blip r:embed="rId8"/>
          <a:stretch>
            <a:fillRect/>
          </a:stretch>
        </p:blipFill>
        <p:spPr>
          <a:xfrm>
            <a:off x="0" y="136764"/>
            <a:ext cx="1551462" cy="1145198"/>
          </a:xfrm>
          <a:prstGeom prst="rect">
            <a:avLst/>
          </a:prstGeom>
        </p:spPr>
      </p:pic>
      <p:pic>
        <p:nvPicPr>
          <p:cNvPr id="25" name="Picture 24" descr="A collage of food and football&#10;&#10;Description automatically generated">
            <a:extLst>
              <a:ext uri="{FF2B5EF4-FFF2-40B4-BE49-F238E27FC236}">
                <a16:creationId xmlns:a16="http://schemas.microsoft.com/office/drawing/2014/main" id="{2C987E3B-38EF-5A9B-03EC-D0F980BEDD5C}"/>
              </a:ext>
            </a:extLst>
          </p:cNvPr>
          <p:cNvPicPr>
            <a:picLocks noChangeAspect="1"/>
          </p:cNvPicPr>
          <p:nvPr/>
        </p:nvPicPr>
        <p:blipFill>
          <a:blip r:embed="rId9"/>
          <a:stretch>
            <a:fillRect/>
          </a:stretch>
        </p:blipFill>
        <p:spPr>
          <a:xfrm>
            <a:off x="-9498" y="1391781"/>
            <a:ext cx="1551463" cy="1568326"/>
          </a:xfrm>
          <a:prstGeom prst="rect">
            <a:avLst/>
          </a:prstGeom>
        </p:spPr>
      </p:pic>
      <p:pic>
        <p:nvPicPr>
          <p:cNvPr id="27" name="Picture 26">
            <a:extLst>
              <a:ext uri="{FF2B5EF4-FFF2-40B4-BE49-F238E27FC236}">
                <a16:creationId xmlns:a16="http://schemas.microsoft.com/office/drawing/2014/main" id="{3F8BB5D4-1E7E-A1FA-91B0-1DCFBDCA35E4}"/>
              </a:ext>
            </a:extLst>
          </p:cNvPr>
          <p:cNvPicPr>
            <a:picLocks noChangeAspect="1"/>
          </p:cNvPicPr>
          <p:nvPr/>
        </p:nvPicPr>
        <p:blipFill>
          <a:blip r:embed="rId10"/>
          <a:stretch>
            <a:fillRect/>
          </a:stretch>
        </p:blipFill>
        <p:spPr>
          <a:xfrm>
            <a:off x="9497" y="3069926"/>
            <a:ext cx="1541965" cy="1902425"/>
          </a:xfrm>
          <a:prstGeom prst="rect">
            <a:avLst/>
          </a:prstGeom>
        </p:spPr>
      </p:pic>
      <p:pic>
        <p:nvPicPr>
          <p:cNvPr id="29" name="Picture 28">
            <a:extLst>
              <a:ext uri="{FF2B5EF4-FFF2-40B4-BE49-F238E27FC236}">
                <a16:creationId xmlns:a16="http://schemas.microsoft.com/office/drawing/2014/main" id="{C1BAF9DD-3EC0-1575-2575-0FE139FAC955}"/>
              </a:ext>
            </a:extLst>
          </p:cNvPr>
          <p:cNvPicPr>
            <a:picLocks noChangeAspect="1"/>
          </p:cNvPicPr>
          <p:nvPr/>
        </p:nvPicPr>
        <p:blipFill>
          <a:blip r:embed="rId11"/>
          <a:stretch>
            <a:fillRect/>
          </a:stretch>
        </p:blipFill>
        <p:spPr>
          <a:xfrm>
            <a:off x="45452" y="5206878"/>
            <a:ext cx="1441561" cy="1482456"/>
          </a:xfrm>
          <a:prstGeom prst="rect">
            <a:avLst/>
          </a:prstGeom>
        </p:spPr>
      </p:pic>
    </p:spTree>
    <p:extLst>
      <p:ext uri="{BB962C8B-B14F-4D97-AF65-F5344CB8AC3E}">
        <p14:creationId xmlns:p14="http://schemas.microsoft.com/office/powerpoint/2010/main" val="7347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5" name="Oval 14">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7" name="Rectangle 16">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B49DF1-0965-B82F-094A-2EF00ED5E128}"/>
              </a:ext>
            </a:extLst>
          </p:cNvPr>
          <p:cNvSpPr>
            <a:spLocks noGrp="1"/>
          </p:cNvSpPr>
          <p:nvPr>
            <p:ph type="title"/>
          </p:nvPr>
        </p:nvSpPr>
        <p:spPr>
          <a:xfrm>
            <a:off x="8651204" y="823299"/>
            <a:ext cx="2750521" cy="4900168"/>
          </a:xfrm>
          <a:ln>
            <a:noFill/>
          </a:ln>
        </p:spPr>
        <p:txBody>
          <a:bodyPr vert="horz" lIns="91440" tIns="45720" rIns="91440" bIns="45720" rtlCol="0" anchor="ctr">
            <a:normAutofit/>
          </a:bodyPr>
          <a:lstStyle/>
          <a:p>
            <a:pPr algn="ctr"/>
            <a:r>
              <a:rPr lang="en-US" dirty="0"/>
              <a:t>Welcome to Miami grill</a:t>
            </a:r>
            <a:br>
              <a:rPr lang="en-US" dirty="0"/>
            </a:br>
            <a:br>
              <a:rPr lang="en-US" dirty="0"/>
            </a:br>
            <a:r>
              <a:rPr lang="en-US" dirty="0"/>
              <a:t>now located inside of your Walmart location </a:t>
            </a:r>
          </a:p>
        </p:txBody>
      </p:sp>
      <p:pic>
        <p:nvPicPr>
          <p:cNvPr id="8" name="Picture Placeholder 7" descr="A restaurant with a sign and tables&#10;&#10;Description automatically generated">
            <a:extLst>
              <a:ext uri="{FF2B5EF4-FFF2-40B4-BE49-F238E27FC236}">
                <a16:creationId xmlns:a16="http://schemas.microsoft.com/office/drawing/2014/main" id="{E1811D19-8C56-C408-90E4-D356E09C7EFD}"/>
              </a:ext>
            </a:extLst>
          </p:cNvPr>
          <p:cNvPicPr>
            <a:picLocks noGrp="1" noChangeAspect="1"/>
          </p:cNvPicPr>
          <p:nvPr>
            <p:ph type="pic" idx="1"/>
          </p:nvPr>
        </p:nvPicPr>
        <p:blipFill rotWithShape="1">
          <a:blip r:embed="rId6"/>
          <a:srcRect b="13014"/>
          <a:stretch/>
        </p:blipFill>
        <p:spPr>
          <a:xfrm>
            <a:off x="3343" y="10"/>
            <a:ext cx="7548923" cy="6857990"/>
          </a:xfrm>
          <a:prstGeom prst="rect">
            <a:avLst/>
          </a:prstGeom>
        </p:spPr>
      </p:pic>
      <p:grpSp>
        <p:nvGrpSpPr>
          <p:cNvPr id="19" name="Group 18">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1" name="Picture 10" descr="A pink and blue logo with a palm tree&#10;&#10;Description automatically generated">
            <a:extLst>
              <a:ext uri="{FF2B5EF4-FFF2-40B4-BE49-F238E27FC236}">
                <a16:creationId xmlns:a16="http://schemas.microsoft.com/office/drawing/2014/main" id="{9EB52AA3-9144-8ADA-8BB9-256B926C8ACD}"/>
              </a:ext>
            </a:extLst>
          </p:cNvPr>
          <p:cNvPicPr>
            <a:picLocks noChangeAspect="1"/>
          </p:cNvPicPr>
          <p:nvPr/>
        </p:nvPicPr>
        <p:blipFill>
          <a:blip r:embed="rId7"/>
          <a:stretch>
            <a:fillRect/>
          </a:stretch>
        </p:blipFill>
        <p:spPr>
          <a:xfrm>
            <a:off x="1981201" y="153416"/>
            <a:ext cx="4114800" cy="2163883"/>
          </a:xfrm>
          <a:prstGeom prst="rect">
            <a:avLst/>
          </a:prstGeom>
        </p:spPr>
      </p:pic>
    </p:spTree>
    <p:extLst>
      <p:ext uri="{BB962C8B-B14F-4D97-AF65-F5344CB8AC3E}">
        <p14:creationId xmlns:p14="http://schemas.microsoft.com/office/powerpoint/2010/main" val="822394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8F376-6551-A289-721A-804A763CBD97}"/>
              </a:ext>
            </a:extLst>
          </p:cNvPr>
          <p:cNvSpPr>
            <a:spLocks noGrp="1"/>
          </p:cNvSpPr>
          <p:nvPr>
            <p:ph type="title"/>
          </p:nvPr>
        </p:nvSpPr>
        <p:spPr>
          <a:xfrm>
            <a:off x="8717904" y="642672"/>
            <a:ext cx="3200400" cy="1989076"/>
          </a:xfrm>
        </p:spPr>
        <p:txBody>
          <a:bodyPr>
            <a:normAutofit/>
          </a:bodyPr>
          <a:lstStyle/>
          <a:p>
            <a:pPr algn="ctr"/>
            <a:r>
              <a:rPr lang="en-US" dirty="0"/>
              <a:t>PRE-OPEN- </a:t>
            </a:r>
            <a:br>
              <a:rPr lang="en-US" dirty="0"/>
            </a:br>
            <a:r>
              <a:rPr lang="en-US" dirty="0"/>
              <a:t>(1 day before  “Go Live”)</a:t>
            </a:r>
          </a:p>
        </p:txBody>
      </p:sp>
      <p:pic>
        <p:nvPicPr>
          <p:cNvPr id="11" name="Picture 10" descr="Graphical user interface&#10;&#10;Description automatically generated with medium confidence">
            <a:extLst>
              <a:ext uri="{FF2B5EF4-FFF2-40B4-BE49-F238E27FC236}">
                <a16:creationId xmlns:a16="http://schemas.microsoft.com/office/drawing/2014/main" id="{E995B71B-5584-6D31-0604-8328501FEC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696" y="399478"/>
            <a:ext cx="3859351" cy="2798466"/>
          </a:xfrm>
          <a:prstGeom prst="rect">
            <a:avLst/>
          </a:prstGeom>
        </p:spPr>
      </p:pic>
      <p:pic>
        <p:nvPicPr>
          <p:cNvPr id="12" name="Picture 11" descr="A picture containing font, text, logo, graphics&#10;&#10;Description automatically generated">
            <a:extLst>
              <a:ext uri="{FF2B5EF4-FFF2-40B4-BE49-F238E27FC236}">
                <a16:creationId xmlns:a16="http://schemas.microsoft.com/office/drawing/2014/main" id="{B497596F-9583-208D-19BC-E9134BBEAC06}"/>
              </a:ext>
            </a:extLst>
          </p:cNvPr>
          <p:cNvPicPr>
            <a:picLocks noChangeAspect="1"/>
          </p:cNvPicPr>
          <p:nvPr/>
        </p:nvPicPr>
        <p:blipFill>
          <a:blip r:embed="rId3"/>
          <a:stretch>
            <a:fillRect/>
          </a:stretch>
        </p:blipFill>
        <p:spPr>
          <a:xfrm>
            <a:off x="10836944" y="6054936"/>
            <a:ext cx="1245155" cy="691061"/>
          </a:xfrm>
          <a:prstGeom prst="rect">
            <a:avLst/>
          </a:prstGeom>
        </p:spPr>
      </p:pic>
      <p:pic>
        <p:nvPicPr>
          <p:cNvPr id="3" name="Picture 2" descr="A picture containing text, floor, indoor, ceiling&#10;&#10;Description automatically generated">
            <a:extLst>
              <a:ext uri="{FF2B5EF4-FFF2-40B4-BE49-F238E27FC236}">
                <a16:creationId xmlns:a16="http://schemas.microsoft.com/office/drawing/2014/main" id="{9FED805C-A791-44FB-8C30-9FB3DC9BCE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5778" y="921393"/>
            <a:ext cx="3833177" cy="2147562"/>
          </a:xfrm>
          <a:prstGeom prst="rect">
            <a:avLst/>
          </a:prstGeom>
        </p:spPr>
      </p:pic>
      <p:pic>
        <p:nvPicPr>
          <p:cNvPr id="4" name="Picture 3" descr="Graphical user interface, diagram, website&#10;&#10;Description automatically generated">
            <a:extLst>
              <a:ext uri="{FF2B5EF4-FFF2-40B4-BE49-F238E27FC236}">
                <a16:creationId xmlns:a16="http://schemas.microsoft.com/office/drawing/2014/main" id="{25797E2C-1959-050A-4201-4CE13E0AC0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696" y="3427624"/>
            <a:ext cx="3952794" cy="3030898"/>
          </a:xfrm>
          <a:prstGeom prst="rect">
            <a:avLst/>
          </a:prstGeom>
        </p:spPr>
      </p:pic>
      <p:sp>
        <p:nvSpPr>
          <p:cNvPr id="5" name="TextBox 4">
            <a:extLst>
              <a:ext uri="{FF2B5EF4-FFF2-40B4-BE49-F238E27FC236}">
                <a16:creationId xmlns:a16="http://schemas.microsoft.com/office/drawing/2014/main" id="{240D2AB7-3224-7ACF-7812-9C123811FF12}"/>
              </a:ext>
            </a:extLst>
          </p:cNvPr>
          <p:cNvSpPr txBox="1"/>
          <p:nvPr/>
        </p:nvSpPr>
        <p:spPr>
          <a:xfrm>
            <a:off x="4540543" y="3465880"/>
            <a:ext cx="2991173" cy="646331"/>
          </a:xfrm>
          <a:prstGeom prst="rect">
            <a:avLst/>
          </a:prstGeom>
          <a:noFill/>
        </p:spPr>
        <p:txBody>
          <a:bodyPr wrap="square" rtlCol="0">
            <a:spAutoFit/>
          </a:bodyPr>
          <a:lstStyle/>
          <a:p>
            <a:r>
              <a:rPr lang="en-US" dirty="0">
                <a:solidFill>
                  <a:srgbClr val="FF0000"/>
                </a:solidFill>
              </a:rPr>
              <a:t>Hours Sign and Parking Signs …</a:t>
            </a:r>
          </a:p>
        </p:txBody>
      </p:sp>
      <p:sp>
        <p:nvSpPr>
          <p:cNvPr id="6" name="Rectangle 2">
            <a:extLst>
              <a:ext uri="{FF2B5EF4-FFF2-40B4-BE49-F238E27FC236}">
                <a16:creationId xmlns:a16="http://schemas.microsoft.com/office/drawing/2014/main" id="{B82C2C8C-8516-B4F6-8E1B-EEF98C0B7FE3}"/>
              </a:ext>
            </a:extLst>
          </p:cNvPr>
          <p:cNvSpPr>
            <a:spLocks noChangeArrowheads="1"/>
          </p:cNvSpPr>
          <p:nvPr/>
        </p:nvSpPr>
        <p:spPr bwMode="auto">
          <a:xfrm flipV="1">
            <a:off x="-13461699" y="-19534947"/>
            <a:ext cx="311773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3" name="Picture 12" descr="A sign on a wall&#10;&#10;Description automatically generated">
            <a:extLst>
              <a:ext uri="{FF2B5EF4-FFF2-40B4-BE49-F238E27FC236}">
                <a16:creationId xmlns:a16="http://schemas.microsoft.com/office/drawing/2014/main" id="{A88900D0-8B40-9884-A6FA-8CE04349CA2D}"/>
              </a:ext>
            </a:extLst>
          </p:cNvPr>
          <p:cNvPicPr>
            <a:picLocks noChangeAspect="1"/>
          </p:cNvPicPr>
          <p:nvPr/>
        </p:nvPicPr>
        <p:blipFill>
          <a:blip r:embed="rId6"/>
          <a:stretch>
            <a:fillRect/>
          </a:stretch>
        </p:blipFill>
        <p:spPr>
          <a:xfrm>
            <a:off x="4650741" y="4341891"/>
            <a:ext cx="1385388" cy="1971514"/>
          </a:xfrm>
          <a:prstGeom prst="rect">
            <a:avLst/>
          </a:prstGeom>
        </p:spPr>
      </p:pic>
      <p:pic>
        <p:nvPicPr>
          <p:cNvPr id="8" name="Picture 7" descr="A sign with text and words&#10;&#10;Description automatically generated">
            <a:extLst>
              <a:ext uri="{FF2B5EF4-FFF2-40B4-BE49-F238E27FC236}">
                <a16:creationId xmlns:a16="http://schemas.microsoft.com/office/drawing/2014/main" id="{E2EE56D9-6E95-16F5-D872-4E063EB8DC20}"/>
              </a:ext>
            </a:extLst>
          </p:cNvPr>
          <p:cNvPicPr>
            <a:picLocks noChangeAspect="1"/>
          </p:cNvPicPr>
          <p:nvPr/>
        </p:nvPicPr>
        <p:blipFill>
          <a:blip r:embed="rId7"/>
          <a:stretch>
            <a:fillRect/>
          </a:stretch>
        </p:blipFill>
        <p:spPr>
          <a:xfrm>
            <a:off x="6323038" y="4177459"/>
            <a:ext cx="1559983" cy="2281063"/>
          </a:xfrm>
          <a:prstGeom prst="rect">
            <a:avLst/>
          </a:prstGeom>
        </p:spPr>
      </p:pic>
      <p:sp>
        <p:nvSpPr>
          <p:cNvPr id="9" name="Text Placeholder 3">
            <a:extLst>
              <a:ext uri="{FF2B5EF4-FFF2-40B4-BE49-F238E27FC236}">
                <a16:creationId xmlns:a16="http://schemas.microsoft.com/office/drawing/2014/main" id="{DDC2901F-B297-65E0-039B-59AD3DB90F85}"/>
              </a:ext>
            </a:extLst>
          </p:cNvPr>
          <p:cNvSpPr>
            <a:spLocks noGrp="1"/>
          </p:cNvSpPr>
          <p:nvPr>
            <p:ph type="body" sz="half" idx="2"/>
          </p:nvPr>
        </p:nvSpPr>
        <p:spPr>
          <a:xfrm>
            <a:off x="8717904" y="2977279"/>
            <a:ext cx="3200400" cy="3423187"/>
          </a:xfrm>
        </p:spPr>
        <p:txBody>
          <a:bodyPr>
            <a:normAutofit/>
          </a:bodyPr>
          <a:lstStyle/>
          <a:p>
            <a:pPr algn="ctr"/>
            <a:endParaRPr lang="en-US" dirty="0"/>
          </a:p>
          <a:p>
            <a:pPr marL="285750" indent="-285750">
              <a:buFont typeface="Wingdings" pitchFamily="2" charset="2"/>
              <a:buChar char="ü"/>
            </a:pPr>
            <a:r>
              <a:rPr lang="en-US" dirty="0"/>
              <a:t>Each brand has a brand specific “Plan-O-Gram” for the placement of all the Print Media Package items.  The one here is an example.</a:t>
            </a:r>
          </a:p>
          <a:p>
            <a:pPr marL="285750" indent="-285750">
              <a:buFont typeface="Wingdings" pitchFamily="2" charset="2"/>
              <a:buChar char="ü"/>
            </a:pPr>
            <a:r>
              <a:rPr lang="en-US" dirty="0"/>
              <a:t>Each brand has a branded hours of operations sign.  The one here is an example.</a:t>
            </a:r>
          </a:p>
          <a:p>
            <a:pPr marL="285750" indent="-285750">
              <a:buFont typeface="Wingdings" pitchFamily="2" charset="2"/>
              <a:buChar char="ü"/>
            </a:pPr>
            <a:r>
              <a:rPr lang="en-US" dirty="0"/>
              <a:t>Each brand has branded parking signs.</a:t>
            </a:r>
          </a:p>
          <a:p>
            <a:endParaRPr lang="en-US" dirty="0"/>
          </a:p>
          <a:p>
            <a:pPr marL="285750" indent="-285750">
              <a:buFont typeface="Wingdings" pitchFamily="2" charset="2"/>
              <a:buChar char="ü"/>
            </a:pPr>
            <a:endParaRPr lang="en-US" dirty="0"/>
          </a:p>
        </p:txBody>
      </p:sp>
    </p:spTree>
    <p:extLst>
      <p:ext uri="{BB962C8B-B14F-4D97-AF65-F5344CB8AC3E}">
        <p14:creationId xmlns:p14="http://schemas.microsoft.com/office/powerpoint/2010/main" val="3526543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15FFFB0-F23F-4C19-94F1-12A6184942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1486DADA-8EB8-4F9F-9261-99F3901E8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3284EFE5-F4C3-4E12-B42A-2DF409423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23" name="Rectangle 22">
            <a:extLst>
              <a:ext uri="{FF2B5EF4-FFF2-40B4-BE49-F238E27FC236}">
                <a16:creationId xmlns:a16="http://schemas.microsoft.com/office/drawing/2014/main" id="{99830760-26BB-4DF9-938D-77E5D34C8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5" name="Freeform: Shape 24">
            <a:extLst>
              <a:ext uri="{FF2B5EF4-FFF2-40B4-BE49-F238E27FC236}">
                <a16:creationId xmlns:a16="http://schemas.microsoft.com/office/drawing/2014/main" id="{F12B191D-14E0-48C6-9541-2DC3B7D198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62035" y="0"/>
            <a:ext cx="4329965" cy="3793338"/>
          </a:xfrm>
          <a:custGeom>
            <a:avLst/>
            <a:gdLst>
              <a:gd name="connsiteX0" fmla="*/ 620085 w 4329965"/>
              <a:gd name="connsiteY0" fmla="*/ 0 h 3793338"/>
              <a:gd name="connsiteX1" fmla="*/ 4329965 w 4329965"/>
              <a:gd name="connsiteY1" fmla="*/ 0 h 3793338"/>
              <a:gd name="connsiteX2" fmla="*/ 4329965 w 4329965"/>
              <a:gd name="connsiteY2" fmla="*/ 2733720 h 3793338"/>
              <a:gd name="connsiteX3" fmla="*/ 4251051 w 4329965"/>
              <a:gd name="connsiteY3" fmla="*/ 2820548 h 3793338"/>
              <a:gd name="connsiteX4" fmla="*/ 2611921 w 4329965"/>
              <a:gd name="connsiteY4" fmla="*/ 3499497 h 3793338"/>
              <a:gd name="connsiteX5" fmla="*/ 293841 w 4329965"/>
              <a:gd name="connsiteY5" fmla="*/ 1181418 h 3793338"/>
              <a:gd name="connsiteX6" fmla="*/ 573621 w 4329965"/>
              <a:gd name="connsiteY6" fmla="*/ 76483 h 3793338"/>
              <a:gd name="connsiteX7" fmla="*/ 284617 w 4329965"/>
              <a:gd name="connsiteY7" fmla="*/ 0 h 3793338"/>
              <a:gd name="connsiteX8" fmla="*/ 543760 w 4329965"/>
              <a:gd name="connsiteY8" fmla="*/ 0 h 3793338"/>
              <a:gd name="connsiteX9" fmla="*/ 516204 w 4329965"/>
              <a:gd name="connsiteY9" fmla="*/ 45359 h 3793338"/>
              <a:gd name="connsiteX10" fmla="*/ 228543 w 4329965"/>
              <a:gd name="connsiteY10" fmla="*/ 1181418 h 3793338"/>
              <a:gd name="connsiteX11" fmla="*/ 2611921 w 4329965"/>
              <a:gd name="connsiteY11" fmla="*/ 3564795 h 3793338"/>
              <a:gd name="connsiteX12" fmla="*/ 4297223 w 4329965"/>
              <a:gd name="connsiteY12" fmla="*/ 2866720 h 3793338"/>
              <a:gd name="connsiteX13" fmla="*/ 4329965 w 4329965"/>
              <a:gd name="connsiteY13" fmla="*/ 2830694 h 3793338"/>
              <a:gd name="connsiteX14" fmla="*/ 4329965 w 4329965"/>
              <a:gd name="connsiteY14" fmla="*/ 3145443 h 3793338"/>
              <a:gd name="connsiteX15" fmla="*/ 4273345 w 4329965"/>
              <a:gd name="connsiteY15" fmla="*/ 3196903 h 3793338"/>
              <a:gd name="connsiteX16" fmla="*/ 2611921 w 4329965"/>
              <a:gd name="connsiteY16" fmla="*/ 3793338 h 3793338"/>
              <a:gd name="connsiteX17" fmla="*/ 0 w 4329965"/>
              <a:gd name="connsiteY17" fmla="*/ 1181418 h 3793338"/>
              <a:gd name="connsiteX18" fmla="*/ 205258 w 4329965"/>
              <a:gd name="connsiteY18" fmla="*/ 164740 h 379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965" h="3793338">
                <a:moveTo>
                  <a:pt x="620085" y="0"/>
                </a:moveTo>
                <a:lnTo>
                  <a:pt x="4329965" y="0"/>
                </a:lnTo>
                <a:lnTo>
                  <a:pt x="4329965" y="2733720"/>
                </a:lnTo>
                <a:lnTo>
                  <a:pt x="4251051" y="2820548"/>
                </a:lnTo>
                <a:cubicBezTo>
                  <a:pt x="3831561" y="3240037"/>
                  <a:pt x="3252041" y="3499497"/>
                  <a:pt x="2611921" y="3499497"/>
                </a:cubicBezTo>
                <a:cubicBezTo>
                  <a:pt x="1331680" y="3499497"/>
                  <a:pt x="293841" y="2461658"/>
                  <a:pt x="293841" y="1181418"/>
                </a:cubicBezTo>
                <a:cubicBezTo>
                  <a:pt x="293841" y="781342"/>
                  <a:pt x="395193" y="404939"/>
                  <a:pt x="573621" y="76483"/>
                </a:cubicBezTo>
                <a:close/>
                <a:moveTo>
                  <a:pt x="284617" y="0"/>
                </a:moveTo>
                <a:lnTo>
                  <a:pt x="543760" y="0"/>
                </a:lnTo>
                <a:lnTo>
                  <a:pt x="516204" y="45359"/>
                </a:lnTo>
                <a:cubicBezTo>
                  <a:pt x="332750" y="383067"/>
                  <a:pt x="228543" y="770073"/>
                  <a:pt x="228543" y="1181418"/>
                </a:cubicBezTo>
                <a:cubicBezTo>
                  <a:pt x="228543" y="2497720"/>
                  <a:pt x="1295618" y="3564795"/>
                  <a:pt x="2611921" y="3564795"/>
                </a:cubicBezTo>
                <a:cubicBezTo>
                  <a:pt x="3270072" y="3564795"/>
                  <a:pt x="3865916" y="3298026"/>
                  <a:pt x="4297223" y="2866720"/>
                </a:cubicBezTo>
                <a:lnTo>
                  <a:pt x="4329965" y="2830694"/>
                </a:lnTo>
                <a:lnTo>
                  <a:pt x="4329965" y="3145443"/>
                </a:lnTo>
                <a:lnTo>
                  <a:pt x="4273345" y="3196903"/>
                </a:lnTo>
                <a:cubicBezTo>
                  <a:pt x="3821851" y="3569508"/>
                  <a:pt x="3243025" y="3793338"/>
                  <a:pt x="2611921" y="3793338"/>
                </a:cubicBezTo>
                <a:cubicBezTo>
                  <a:pt x="1169396" y="3793338"/>
                  <a:pt x="0" y="2623942"/>
                  <a:pt x="0" y="1181418"/>
                </a:cubicBezTo>
                <a:cubicBezTo>
                  <a:pt x="0" y="820786"/>
                  <a:pt x="73088" y="477226"/>
                  <a:pt x="205258" y="16474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7" name="Freeform: Shape 26">
            <a:extLst>
              <a:ext uri="{FF2B5EF4-FFF2-40B4-BE49-F238E27FC236}">
                <a16:creationId xmlns:a16="http://schemas.microsoft.com/office/drawing/2014/main" id="{575806C2-AB07-4F56-936F-6EA1070F7F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9762" y="2646306"/>
            <a:ext cx="3197072" cy="3197072"/>
          </a:xfrm>
          <a:custGeom>
            <a:avLst/>
            <a:gdLst>
              <a:gd name="connsiteX0" fmla="*/ 3657600 w 7315200"/>
              <a:gd name="connsiteY0" fmla="*/ 411480 h 7315200"/>
              <a:gd name="connsiteX1" fmla="*/ 6903720 w 7315200"/>
              <a:gd name="connsiteY1" fmla="*/ 3657600 h 7315200"/>
              <a:gd name="connsiteX2" fmla="*/ 3657600 w 7315200"/>
              <a:gd name="connsiteY2" fmla="*/ 6903720 h 7315200"/>
              <a:gd name="connsiteX3" fmla="*/ 411480 w 7315200"/>
              <a:gd name="connsiteY3" fmla="*/ 3657600 h 7315200"/>
              <a:gd name="connsiteX4" fmla="*/ 3657600 w 7315200"/>
              <a:gd name="connsiteY4" fmla="*/ 411480 h 7315200"/>
              <a:gd name="connsiteX5" fmla="*/ 3657600 w 7315200"/>
              <a:gd name="connsiteY5" fmla="*/ 320040 h 7315200"/>
              <a:gd name="connsiteX6" fmla="*/ 320040 w 7315200"/>
              <a:gd name="connsiteY6" fmla="*/ 3657600 h 7315200"/>
              <a:gd name="connsiteX7" fmla="*/ 3657600 w 7315200"/>
              <a:gd name="connsiteY7" fmla="*/ 6995160 h 7315200"/>
              <a:gd name="connsiteX8" fmla="*/ 6995160 w 7315200"/>
              <a:gd name="connsiteY8" fmla="*/ 3657600 h 7315200"/>
              <a:gd name="connsiteX9" fmla="*/ 3657600 w 7315200"/>
              <a:gd name="connsiteY9" fmla="*/ 320040 h 7315200"/>
              <a:gd name="connsiteX10" fmla="*/ 3657600 w 7315200"/>
              <a:gd name="connsiteY10" fmla="*/ 0 h 7315200"/>
              <a:gd name="connsiteX11" fmla="*/ 7315200 w 7315200"/>
              <a:gd name="connsiteY11" fmla="*/ 3657600 h 7315200"/>
              <a:gd name="connsiteX12" fmla="*/ 3657600 w 7315200"/>
              <a:gd name="connsiteY12" fmla="*/ 7315200 h 7315200"/>
              <a:gd name="connsiteX13" fmla="*/ 0 w 7315200"/>
              <a:gd name="connsiteY13" fmla="*/ 3657600 h 7315200"/>
              <a:gd name="connsiteX14" fmla="*/ 3657600 w 7315200"/>
              <a:gd name="connsiteY1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15200" h="7315200">
                <a:moveTo>
                  <a:pt x="3657600" y="411480"/>
                </a:moveTo>
                <a:cubicBezTo>
                  <a:pt x="5450383" y="411480"/>
                  <a:pt x="6903720" y="1864817"/>
                  <a:pt x="6903720" y="3657600"/>
                </a:cubicBezTo>
                <a:cubicBezTo>
                  <a:pt x="6903720" y="5450383"/>
                  <a:pt x="5450383" y="6903720"/>
                  <a:pt x="3657600" y="6903720"/>
                </a:cubicBezTo>
                <a:cubicBezTo>
                  <a:pt x="1864817" y="6903720"/>
                  <a:pt x="411480" y="5450383"/>
                  <a:pt x="411480" y="3657600"/>
                </a:cubicBezTo>
                <a:cubicBezTo>
                  <a:pt x="411480" y="1864817"/>
                  <a:pt x="1864817" y="411480"/>
                  <a:pt x="3657600" y="411480"/>
                </a:cubicBezTo>
                <a:close/>
                <a:moveTo>
                  <a:pt x="3657600" y="320040"/>
                </a:moveTo>
                <a:cubicBezTo>
                  <a:pt x="1814317" y="320040"/>
                  <a:pt x="320040" y="1814317"/>
                  <a:pt x="320040" y="3657600"/>
                </a:cubicBezTo>
                <a:cubicBezTo>
                  <a:pt x="320040" y="5500883"/>
                  <a:pt x="1814317" y="6995160"/>
                  <a:pt x="3657600" y="6995160"/>
                </a:cubicBezTo>
                <a:cubicBezTo>
                  <a:pt x="5500883" y="6995160"/>
                  <a:pt x="6995160" y="5500883"/>
                  <a:pt x="6995160" y="3657600"/>
                </a:cubicBezTo>
                <a:cubicBezTo>
                  <a:pt x="6995160" y="1814317"/>
                  <a:pt x="5500883" y="320040"/>
                  <a:pt x="3657600" y="320040"/>
                </a:cubicBezTo>
                <a:close/>
                <a:moveTo>
                  <a:pt x="3657600" y="0"/>
                </a:moveTo>
                <a:cubicBezTo>
                  <a:pt x="5677637" y="0"/>
                  <a:pt x="7315200" y="1637563"/>
                  <a:pt x="7315200" y="3657600"/>
                </a:cubicBezTo>
                <a:cubicBezTo>
                  <a:pt x="7315200" y="5677637"/>
                  <a:pt x="5677637" y="7315200"/>
                  <a:pt x="3657600" y="7315200"/>
                </a:cubicBezTo>
                <a:cubicBezTo>
                  <a:pt x="1637563" y="7315200"/>
                  <a:pt x="0" y="5677637"/>
                  <a:pt x="0" y="3657600"/>
                </a:cubicBezTo>
                <a:cubicBezTo>
                  <a:pt x="0" y="1637563"/>
                  <a:pt x="1637563" y="0"/>
                  <a:pt x="3657600"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19AAA41D-5179-3DC7-9911-3FF8BDE26ABD}"/>
              </a:ext>
            </a:extLst>
          </p:cNvPr>
          <p:cNvSpPr>
            <a:spLocks noGrp="1"/>
          </p:cNvSpPr>
          <p:nvPr>
            <p:ph type="title"/>
          </p:nvPr>
        </p:nvSpPr>
        <p:spPr>
          <a:xfrm>
            <a:off x="801098" y="804335"/>
            <a:ext cx="5712824" cy="1917518"/>
          </a:xfrm>
        </p:spPr>
        <p:txBody>
          <a:bodyPr vert="horz" lIns="91440" tIns="45720" rIns="91440" bIns="45720" rtlCol="0" anchor="ctr">
            <a:normAutofit/>
          </a:bodyPr>
          <a:lstStyle/>
          <a:p>
            <a:r>
              <a:rPr lang="en-US" sz="5400"/>
              <a:t>OPENING DAY </a:t>
            </a:r>
          </a:p>
        </p:txBody>
      </p:sp>
      <p:pic>
        <p:nvPicPr>
          <p:cNvPr id="14" name="Picture 13" descr="A plate of food with a price tag&#10;&#10;Description automatically generated">
            <a:extLst>
              <a:ext uri="{FF2B5EF4-FFF2-40B4-BE49-F238E27FC236}">
                <a16:creationId xmlns:a16="http://schemas.microsoft.com/office/drawing/2014/main" id="{7B251F6C-AD72-E315-7062-463418F3A240}"/>
              </a:ext>
            </a:extLst>
          </p:cNvPr>
          <p:cNvPicPr>
            <a:picLocks noChangeAspect="1"/>
          </p:cNvPicPr>
          <p:nvPr/>
        </p:nvPicPr>
        <p:blipFill>
          <a:blip r:embed="rId4"/>
          <a:stretch>
            <a:fillRect/>
          </a:stretch>
        </p:blipFill>
        <p:spPr>
          <a:xfrm>
            <a:off x="8570434" y="500877"/>
            <a:ext cx="3440718" cy="1771968"/>
          </a:xfrm>
          <a:prstGeom prst="rect">
            <a:avLst/>
          </a:prstGeom>
        </p:spPr>
      </p:pic>
      <p:sp>
        <p:nvSpPr>
          <p:cNvPr id="3" name="Content Placeholder 2">
            <a:extLst>
              <a:ext uri="{FF2B5EF4-FFF2-40B4-BE49-F238E27FC236}">
                <a16:creationId xmlns:a16="http://schemas.microsoft.com/office/drawing/2014/main" id="{BD21F603-BDC5-B87F-8236-9EF11C161373}"/>
              </a:ext>
            </a:extLst>
          </p:cNvPr>
          <p:cNvSpPr>
            <a:spLocks noGrp="1"/>
          </p:cNvSpPr>
          <p:nvPr>
            <p:ph idx="1"/>
          </p:nvPr>
        </p:nvSpPr>
        <p:spPr>
          <a:xfrm>
            <a:off x="801098" y="2475188"/>
            <a:ext cx="4558309" cy="4211693"/>
          </a:xfrm>
        </p:spPr>
        <p:txBody>
          <a:bodyPr vert="horz" lIns="91440" tIns="45720" rIns="91440" bIns="45720" rtlCol="0" anchor="t">
            <a:normAutofit/>
          </a:bodyPr>
          <a:lstStyle/>
          <a:p>
            <a:pPr marL="0" indent="0" algn="ctr">
              <a:buNone/>
            </a:pPr>
            <a:r>
              <a:rPr lang="en-US" sz="1500" b="1" dirty="0"/>
              <a:t>HOW TO SAMPLE-</a:t>
            </a:r>
          </a:p>
          <a:p>
            <a:pPr marL="0" indent="0" algn="ctr">
              <a:buNone/>
            </a:pPr>
            <a:endParaRPr lang="en-US" sz="1500" b="1" dirty="0"/>
          </a:p>
          <a:p>
            <a:pPr>
              <a:buFont typeface="Wingdings" pitchFamily="2" charset="2"/>
              <a:buChar char="ü"/>
            </a:pPr>
            <a:r>
              <a:rPr lang="en-US" sz="1500" dirty="0"/>
              <a:t>DELIVER THE SAMPLE ON A TOOTHPICK W/NAPKIN OR A SMALL SAMPLE CUP </a:t>
            </a:r>
          </a:p>
          <a:p>
            <a:pPr>
              <a:buFont typeface="Wingdings" pitchFamily="2" charset="2"/>
              <a:buChar char="ü"/>
            </a:pPr>
            <a:r>
              <a:rPr lang="en-US" sz="1500" dirty="0"/>
              <a:t>ICEE</a:t>
            </a:r>
          </a:p>
          <a:p>
            <a:pPr>
              <a:buFont typeface="Wingdings" pitchFamily="2" charset="2"/>
              <a:buChar char="ü"/>
            </a:pPr>
            <a:r>
              <a:rPr lang="en-US" sz="1500" dirty="0"/>
              <a:t>CHICKEN</a:t>
            </a:r>
          </a:p>
          <a:p>
            <a:pPr>
              <a:buFont typeface="Wingdings" pitchFamily="2" charset="2"/>
              <a:buChar char="ü"/>
            </a:pPr>
            <a:r>
              <a:rPr lang="en-US" sz="1500" dirty="0"/>
              <a:t>SNACK OFFERING </a:t>
            </a:r>
          </a:p>
          <a:p>
            <a:pPr>
              <a:buFont typeface="Wingdings" pitchFamily="2" charset="2"/>
              <a:buChar char="ü"/>
            </a:pPr>
            <a:r>
              <a:rPr lang="en-US" sz="1500" dirty="0"/>
              <a:t>HAND THE COUPON OR OFFER:   HAVE AN EMPLOYEE STAND AT THE LEASE LINE AND HAND OUT COUPONS &amp; OFFERS</a:t>
            </a:r>
          </a:p>
          <a:p>
            <a:pPr>
              <a:buFont typeface="Wingdings" pitchFamily="2" charset="2"/>
              <a:buChar char="ü"/>
            </a:pPr>
            <a:endParaRPr lang="en-US" sz="1500" dirty="0"/>
          </a:p>
          <a:p>
            <a:endParaRPr lang="en-US" sz="1500" dirty="0"/>
          </a:p>
        </p:txBody>
      </p:sp>
      <p:grpSp>
        <p:nvGrpSpPr>
          <p:cNvPr id="29" name="Group 28">
            <a:extLst>
              <a:ext uri="{FF2B5EF4-FFF2-40B4-BE49-F238E27FC236}">
                <a16:creationId xmlns:a16="http://schemas.microsoft.com/office/drawing/2014/main" id="{C69923DF-00DF-45A6-86A0-5AD7FE498C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42428" y="6229681"/>
            <a:ext cx="457200" cy="457200"/>
            <a:chOff x="11361456" y="6195813"/>
            <a:chExt cx="548640" cy="548640"/>
          </a:xfrm>
        </p:grpSpPr>
        <p:sp>
          <p:nvSpPr>
            <p:cNvPr id="30" name="Oval 29">
              <a:extLst>
                <a:ext uri="{FF2B5EF4-FFF2-40B4-BE49-F238E27FC236}">
                  <a16:creationId xmlns:a16="http://schemas.microsoft.com/office/drawing/2014/main" id="{32CF2C9B-5727-4B1C-9BEF-9E7BB40FB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31" name="Oval 30">
              <a:extLst>
                <a:ext uri="{FF2B5EF4-FFF2-40B4-BE49-F238E27FC236}">
                  <a16:creationId xmlns:a16="http://schemas.microsoft.com/office/drawing/2014/main" id="{7E8D297F-5AA5-452D-BA3A-F410FA845E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33" name="Freeform: Shape 32">
            <a:extLst>
              <a:ext uri="{FF2B5EF4-FFF2-40B4-BE49-F238E27FC236}">
                <a16:creationId xmlns:a16="http://schemas.microsoft.com/office/drawing/2014/main" id="{D55F217F-C24D-4846-B638-491EF6D27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5850" y="3931475"/>
            <a:ext cx="3416150" cy="2926525"/>
          </a:xfrm>
          <a:custGeom>
            <a:avLst/>
            <a:gdLst>
              <a:gd name="connsiteX0" fmla="*/ 2001856 w 3416150"/>
              <a:gd name="connsiteY0" fmla="*/ 225209 h 2926525"/>
              <a:gd name="connsiteX1" fmla="*/ 3372804 w 3416150"/>
              <a:gd name="connsiteY1" fmla="*/ 871744 h 2926525"/>
              <a:gd name="connsiteX2" fmla="*/ 3416150 w 3416150"/>
              <a:gd name="connsiteY2" fmla="*/ 929710 h 2926525"/>
              <a:gd name="connsiteX3" fmla="*/ 3416150 w 3416150"/>
              <a:gd name="connsiteY3" fmla="*/ 2926525 h 2926525"/>
              <a:gd name="connsiteX4" fmla="*/ 486913 w 3416150"/>
              <a:gd name="connsiteY4" fmla="*/ 2926525 h 2926525"/>
              <a:gd name="connsiteX5" fmla="*/ 439641 w 3416150"/>
              <a:gd name="connsiteY5" fmla="*/ 2848713 h 2926525"/>
              <a:gd name="connsiteX6" fmla="*/ 225209 w 3416150"/>
              <a:gd name="connsiteY6" fmla="*/ 2001857 h 2926525"/>
              <a:gd name="connsiteX7" fmla="*/ 2001856 w 3416150"/>
              <a:gd name="connsiteY7" fmla="*/ 225209 h 2926525"/>
              <a:gd name="connsiteX8" fmla="*/ 2001856 w 3416150"/>
              <a:gd name="connsiteY8" fmla="*/ 0 h 2926525"/>
              <a:gd name="connsiteX9" fmla="*/ 3275223 w 3416150"/>
              <a:gd name="connsiteY9" fmla="*/ 457127 h 2926525"/>
              <a:gd name="connsiteX10" fmla="*/ 3416150 w 3416150"/>
              <a:gd name="connsiteY10" fmla="*/ 585210 h 2926525"/>
              <a:gd name="connsiteX11" fmla="*/ 3416150 w 3416150"/>
              <a:gd name="connsiteY11" fmla="*/ 846232 h 2926525"/>
              <a:gd name="connsiteX12" fmla="*/ 3411422 w 3416150"/>
              <a:gd name="connsiteY12" fmla="*/ 839910 h 2926525"/>
              <a:gd name="connsiteX13" fmla="*/ 2001856 w 3416150"/>
              <a:gd name="connsiteY13" fmla="*/ 175163 h 2926525"/>
              <a:gd name="connsiteX14" fmla="*/ 175162 w 3416150"/>
              <a:gd name="connsiteY14" fmla="*/ 2001857 h 2926525"/>
              <a:gd name="connsiteX15" fmla="*/ 395634 w 3416150"/>
              <a:gd name="connsiteY15" fmla="*/ 2872568 h 2926525"/>
              <a:gd name="connsiteX16" fmla="*/ 428414 w 3416150"/>
              <a:gd name="connsiteY16" fmla="*/ 2926525 h 2926525"/>
              <a:gd name="connsiteX17" fmla="*/ 227385 w 3416150"/>
              <a:gd name="connsiteY17" fmla="*/ 2926525 h 2926525"/>
              <a:gd name="connsiteX18" fmla="*/ 157316 w 3416150"/>
              <a:gd name="connsiteY18" fmla="*/ 2781070 h 2926525"/>
              <a:gd name="connsiteX19" fmla="*/ 0 w 3416150"/>
              <a:gd name="connsiteY19" fmla="*/ 2001857 h 2926525"/>
              <a:gd name="connsiteX20" fmla="*/ 2001856 w 3416150"/>
              <a:gd name="connsiteY20" fmla="*/ 0 h 292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6150" h="2926525">
                <a:moveTo>
                  <a:pt x="2001856" y="225209"/>
                </a:moveTo>
                <a:cubicBezTo>
                  <a:pt x="2553790" y="225209"/>
                  <a:pt x="3046941" y="476889"/>
                  <a:pt x="3372804" y="871744"/>
                </a:cubicBezTo>
                <a:lnTo>
                  <a:pt x="3416150" y="929710"/>
                </a:lnTo>
                <a:lnTo>
                  <a:pt x="3416150" y="2926525"/>
                </a:lnTo>
                <a:lnTo>
                  <a:pt x="486913" y="2926525"/>
                </a:lnTo>
                <a:lnTo>
                  <a:pt x="439641" y="2848713"/>
                </a:lnTo>
                <a:cubicBezTo>
                  <a:pt x="302888" y="2596974"/>
                  <a:pt x="225209" y="2308487"/>
                  <a:pt x="225209" y="2001857"/>
                </a:cubicBezTo>
                <a:cubicBezTo>
                  <a:pt x="225209" y="1020641"/>
                  <a:pt x="1020641" y="225209"/>
                  <a:pt x="2001856" y="225209"/>
                </a:cubicBezTo>
                <a:close/>
                <a:moveTo>
                  <a:pt x="2001856" y="0"/>
                </a:moveTo>
                <a:cubicBezTo>
                  <a:pt x="2485554" y="0"/>
                  <a:pt x="2929185" y="171550"/>
                  <a:pt x="3275223" y="457127"/>
                </a:cubicBezTo>
                <a:lnTo>
                  <a:pt x="3416150" y="585210"/>
                </a:lnTo>
                <a:lnTo>
                  <a:pt x="3416150" y="846232"/>
                </a:lnTo>
                <a:lnTo>
                  <a:pt x="3411422" y="839910"/>
                </a:lnTo>
                <a:cubicBezTo>
                  <a:pt x="3076380" y="433932"/>
                  <a:pt x="2569338" y="175163"/>
                  <a:pt x="2001856" y="175163"/>
                </a:cubicBezTo>
                <a:cubicBezTo>
                  <a:pt x="993002" y="175163"/>
                  <a:pt x="175162" y="993002"/>
                  <a:pt x="175162" y="2001857"/>
                </a:cubicBezTo>
                <a:cubicBezTo>
                  <a:pt x="175162" y="2317124"/>
                  <a:pt x="255029" y="2613738"/>
                  <a:pt x="395634" y="2872568"/>
                </a:cubicBezTo>
                <a:lnTo>
                  <a:pt x="428414" y="2926525"/>
                </a:lnTo>
                <a:lnTo>
                  <a:pt x="227385" y="2926525"/>
                </a:lnTo>
                <a:lnTo>
                  <a:pt x="157316" y="2781070"/>
                </a:lnTo>
                <a:cubicBezTo>
                  <a:pt x="56016" y="2541571"/>
                  <a:pt x="0" y="2278256"/>
                  <a:pt x="0" y="2001857"/>
                </a:cubicBezTo>
                <a:cubicBezTo>
                  <a:pt x="0" y="896262"/>
                  <a:pt x="896262" y="0"/>
                  <a:pt x="2001856"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10" name="Picture 9" descr="A restaurant with balloons and a grand opening&#10;&#10;Description automatically generated">
            <a:extLst>
              <a:ext uri="{FF2B5EF4-FFF2-40B4-BE49-F238E27FC236}">
                <a16:creationId xmlns:a16="http://schemas.microsoft.com/office/drawing/2014/main" id="{3AF2FABA-BFE6-7C8F-8E03-8A80BF94A71A}"/>
              </a:ext>
            </a:extLst>
          </p:cNvPr>
          <p:cNvPicPr>
            <a:picLocks noChangeAspect="1"/>
          </p:cNvPicPr>
          <p:nvPr/>
        </p:nvPicPr>
        <p:blipFill>
          <a:blip r:embed="rId5"/>
          <a:stretch>
            <a:fillRect/>
          </a:stretch>
        </p:blipFill>
        <p:spPr>
          <a:xfrm>
            <a:off x="6324327" y="3526187"/>
            <a:ext cx="1957201" cy="1560867"/>
          </a:xfrm>
          <a:prstGeom prst="rect">
            <a:avLst/>
          </a:prstGeom>
        </p:spPr>
      </p:pic>
      <p:pic>
        <p:nvPicPr>
          <p:cNvPr id="15" name="Picture 14" descr="A sandwich and fries on a plate&#10;&#10;Description automatically generated">
            <a:extLst>
              <a:ext uri="{FF2B5EF4-FFF2-40B4-BE49-F238E27FC236}">
                <a16:creationId xmlns:a16="http://schemas.microsoft.com/office/drawing/2014/main" id="{84B23226-0197-32C7-9F12-299D85A1A051}"/>
              </a:ext>
            </a:extLst>
          </p:cNvPr>
          <p:cNvPicPr>
            <a:picLocks noChangeAspect="1"/>
          </p:cNvPicPr>
          <p:nvPr/>
        </p:nvPicPr>
        <p:blipFill>
          <a:blip r:embed="rId6"/>
          <a:stretch>
            <a:fillRect/>
          </a:stretch>
        </p:blipFill>
        <p:spPr>
          <a:xfrm>
            <a:off x="9900378" y="4546100"/>
            <a:ext cx="1766144" cy="2140781"/>
          </a:xfrm>
          <a:prstGeom prst="rect">
            <a:avLst/>
          </a:prstGeom>
        </p:spPr>
      </p:pic>
    </p:spTree>
    <p:extLst>
      <p:ext uri="{BB962C8B-B14F-4D97-AF65-F5344CB8AC3E}">
        <p14:creationId xmlns:p14="http://schemas.microsoft.com/office/powerpoint/2010/main" val="36438161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{0B9635AD-C241-CA41-B414-AE04AEFB6F9C}tf10001070</Template>
  <TotalTime>14179</TotalTime>
  <Words>1242</Words>
  <Application>Microsoft Macintosh PowerPoint</Application>
  <PresentationFormat>Widescreen</PresentationFormat>
  <Paragraphs>115</Paragraphs>
  <Slides>11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Lato</vt:lpstr>
      <vt:lpstr>Rockwell</vt:lpstr>
      <vt:lpstr>Rockwell Condensed</vt:lpstr>
      <vt:lpstr>Rockwell Extra Bold</vt:lpstr>
      <vt:lpstr>Wingdings</vt:lpstr>
      <vt:lpstr>Wood Type</vt:lpstr>
      <vt:lpstr>PowerPoint Presentation</vt:lpstr>
      <vt:lpstr>TIMELINE- </vt:lpstr>
      <vt:lpstr>PowerPoint Presentation</vt:lpstr>
      <vt:lpstr>PowerPoint Presentation</vt:lpstr>
      <vt:lpstr>Order the opening package (6 weeks Out)</vt:lpstr>
      <vt:lpstr>5 Weeks out- check in the Print Media Package upon delivery </vt:lpstr>
      <vt:lpstr>Welcome to Miami grill  now located inside of your Walmart location </vt:lpstr>
      <vt:lpstr>PRE-OPEN-  (1 day before  “Go Live”)</vt:lpstr>
      <vt:lpstr>OPENING DAY </vt:lpstr>
      <vt:lpstr>PowerPoint Presentation</vt:lpstr>
      <vt:lpstr>90/120 DAY REFRESH &amp; ONGOING Marketing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Puidokas</dc:creator>
  <cp:lastModifiedBy>John Puidokas</cp:lastModifiedBy>
  <cp:revision>85</cp:revision>
  <dcterms:created xsi:type="dcterms:W3CDTF">2023-05-11T14:06:13Z</dcterms:created>
  <dcterms:modified xsi:type="dcterms:W3CDTF">2023-10-26T14:45:59Z</dcterms:modified>
</cp:coreProperties>
</file>